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73" r:id="rId1"/>
  </p:sldMasterIdLst>
  <p:notesMasterIdLst>
    <p:notesMasterId r:id="rId63"/>
  </p:notesMasterIdLst>
  <p:sldIdLst>
    <p:sldId id="256" r:id="rId2"/>
    <p:sldId id="347" r:id="rId3"/>
    <p:sldId id="298" r:id="rId4"/>
    <p:sldId id="272" r:id="rId5"/>
    <p:sldId id="305" r:id="rId6"/>
    <p:sldId id="304" r:id="rId7"/>
    <p:sldId id="339" r:id="rId8"/>
    <p:sldId id="348" r:id="rId9"/>
    <p:sldId id="389" r:id="rId10"/>
    <p:sldId id="340" r:id="rId11"/>
    <p:sldId id="392" r:id="rId12"/>
    <p:sldId id="403" r:id="rId13"/>
    <p:sldId id="402" r:id="rId14"/>
    <p:sldId id="306" r:id="rId15"/>
    <p:sldId id="410" r:id="rId16"/>
    <p:sldId id="408" r:id="rId17"/>
    <p:sldId id="390" r:id="rId18"/>
    <p:sldId id="350" r:id="rId19"/>
    <p:sldId id="360" r:id="rId20"/>
    <p:sldId id="361" r:id="rId21"/>
    <p:sldId id="362" r:id="rId22"/>
    <p:sldId id="394" r:id="rId23"/>
    <p:sldId id="365" r:id="rId24"/>
    <p:sldId id="366" r:id="rId25"/>
    <p:sldId id="383" r:id="rId26"/>
    <p:sldId id="411" r:id="rId27"/>
    <p:sldId id="412" r:id="rId28"/>
    <p:sldId id="413" r:id="rId29"/>
    <p:sldId id="414" r:id="rId30"/>
    <p:sldId id="415" r:id="rId31"/>
    <p:sldId id="416" r:id="rId32"/>
    <p:sldId id="417" r:id="rId33"/>
    <p:sldId id="418" r:id="rId34"/>
    <p:sldId id="419" r:id="rId35"/>
    <p:sldId id="420" r:id="rId36"/>
    <p:sldId id="421" r:id="rId37"/>
    <p:sldId id="422" r:id="rId38"/>
    <p:sldId id="423" r:id="rId39"/>
    <p:sldId id="424" r:id="rId40"/>
    <p:sldId id="425" r:id="rId41"/>
    <p:sldId id="426" r:id="rId42"/>
    <p:sldId id="427" r:id="rId43"/>
    <p:sldId id="428" r:id="rId44"/>
    <p:sldId id="429" r:id="rId45"/>
    <p:sldId id="431" r:id="rId46"/>
    <p:sldId id="432" r:id="rId47"/>
    <p:sldId id="434" r:id="rId48"/>
    <p:sldId id="435" r:id="rId49"/>
    <p:sldId id="436" r:id="rId50"/>
    <p:sldId id="437" r:id="rId51"/>
    <p:sldId id="438" r:id="rId52"/>
    <p:sldId id="439" r:id="rId53"/>
    <p:sldId id="440" r:id="rId54"/>
    <p:sldId id="441" r:id="rId55"/>
    <p:sldId id="442" r:id="rId56"/>
    <p:sldId id="443" r:id="rId57"/>
    <p:sldId id="444" r:id="rId58"/>
    <p:sldId id="445" r:id="rId59"/>
    <p:sldId id="446" r:id="rId60"/>
    <p:sldId id="447" r:id="rId61"/>
    <p:sldId id="448" r:id="rId62"/>
  </p:sldIdLst>
  <p:sldSz cx="9144000" cy="5143500" type="screen16x9"/>
  <p:notesSz cx="6858000" cy="9144000"/>
  <p:custDataLst>
    <p:tags r:id="rId6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F4F"/>
    <a:srgbClr val="FFA0A0"/>
    <a:srgbClr val="00FF00"/>
    <a:srgbClr val="E6AF00"/>
    <a:srgbClr val="7099CA"/>
    <a:srgbClr val="64FF64"/>
    <a:srgbClr val="FF6464"/>
    <a:srgbClr val="A7A7FF"/>
    <a:srgbClr val="6464FF"/>
    <a:srgbClr val="C495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35" autoAdjust="0"/>
    <p:restoredTop sz="74778" autoAdjust="0"/>
  </p:normalViewPr>
  <p:slideViewPr>
    <p:cSldViewPr snapToGrid="0" snapToObjects="1">
      <p:cViewPr>
        <p:scale>
          <a:sx n="80" d="100"/>
          <a:sy n="80" d="100"/>
        </p:scale>
        <p:origin x="-1314" y="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6" d="100"/>
          <a:sy n="86" d="100"/>
        </p:scale>
        <p:origin x="-2824"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7C280D-EDCF-F74A-98F2-176412842E52}" type="datetimeFigureOut">
              <a:rPr lang="en-US" smtClean="0"/>
              <a:t>11/30/2012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0CB363-7ED0-0147-B459-8B1B64BC7B38}" type="slidenum">
              <a:rPr lang="en-US" smtClean="0"/>
              <a:t>‹#›</a:t>
            </a:fld>
            <a:endParaRPr lang="en-US" dirty="0"/>
          </a:p>
        </p:txBody>
      </p:sp>
    </p:spTree>
    <p:extLst>
      <p:ext uri="{BB962C8B-B14F-4D97-AF65-F5344CB8AC3E}">
        <p14:creationId xmlns:p14="http://schemas.microsoft.com/office/powerpoint/2010/main" val="249715343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0CB363-7ED0-0147-B459-8B1B64BC7B38}" type="slidenum">
              <a:rPr lang="en-US" smtClean="0"/>
              <a:t>1</a:t>
            </a:fld>
            <a:endParaRPr lang="en-US" dirty="0"/>
          </a:p>
        </p:txBody>
      </p:sp>
    </p:spTree>
    <p:extLst>
      <p:ext uri="{BB962C8B-B14F-4D97-AF65-F5344CB8AC3E}">
        <p14:creationId xmlns:p14="http://schemas.microsoft.com/office/powerpoint/2010/main" val="1691497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want a measure that can distinguish</a:t>
            </a:r>
            <a:r>
              <a:rPr lang="en-US" baseline="0" dirty="0" smtClean="0"/>
              <a:t> these examples. </a:t>
            </a:r>
          </a:p>
          <a:p>
            <a:r>
              <a:rPr lang="en-US" baseline="0" dirty="0" smtClean="0"/>
              <a:t>The chairs on the left can be stacked very compact and should have a high stackability. The bucket in the middle should have a medium stackability and the seat on the right should has very low stackability. </a:t>
            </a:r>
            <a:endParaRPr lang="en-US" dirty="0"/>
          </a:p>
        </p:txBody>
      </p:sp>
      <p:sp>
        <p:nvSpPr>
          <p:cNvPr id="4" name="Slide Number Placeholder 3"/>
          <p:cNvSpPr>
            <a:spLocks noGrp="1"/>
          </p:cNvSpPr>
          <p:nvPr>
            <p:ph type="sldNum" sz="quarter" idx="10"/>
          </p:nvPr>
        </p:nvSpPr>
        <p:spPr/>
        <p:txBody>
          <a:bodyPr/>
          <a:lstStyle/>
          <a:p>
            <a:fld id="{E80CB363-7ED0-0147-B459-8B1B64BC7B38}" type="slidenum">
              <a:rPr lang="en-US" smtClean="0"/>
              <a:t>10</a:t>
            </a:fld>
            <a:endParaRPr lang="en-US" dirty="0"/>
          </a:p>
        </p:txBody>
      </p:sp>
    </p:spTree>
    <p:extLst>
      <p:ext uri="{BB962C8B-B14F-4D97-AF65-F5344CB8AC3E}">
        <p14:creationId xmlns:p14="http://schemas.microsoft.com/office/powerpoint/2010/main" val="2208295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Given an</a:t>
            </a:r>
            <a:r>
              <a:rPr lang="en-US" baseline="0" dirty="0" smtClean="0"/>
              <a:t> object with a height h, and one copy of the shape. Now let us stack them. The more they get into each other, the more stackable the shape should be. Here is a different wine glass, when stacking its two copies, they cannot get into each other at all. </a:t>
            </a:r>
          </a:p>
          <a:p>
            <a:r>
              <a:rPr lang="en-US" baseline="0" dirty="0" smtClean="0"/>
              <a:t>Obviously the wine glass on the left should has a higher stackability. </a:t>
            </a:r>
            <a:endParaRPr lang="en-US" dirty="0" smtClean="0"/>
          </a:p>
          <a:p>
            <a:endParaRPr lang="en-US" dirty="0"/>
          </a:p>
        </p:txBody>
      </p:sp>
      <p:sp>
        <p:nvSpPr>
          <p:cNvPr id="4" name="Slide Number Placeholder 3"/>
          <p:cNvSpPr>
            <a:spLocks noGrp="1"/>
          </p:cNvSpPr>
          <p:nvPr>
            <p:ph type="sldNum" sz="quarter" idx="10"/>
          </p:nvPr>
        </p:nvSpPr>
        <p:spPr/>
        <p:txBody>
          <a:bodyPr/>
          <a:lstStyle/>
          <a:p>
            <a:fld id="{E80CB363-7ED0-0147-B459-8B1B64BC7B38}" type="slidenum">
              <a:rPr lang="en-US" smtClean="0"/>
              <a:t>11</a:t>
            </a:fld>
            <a:endParaRPr lang="en-US" dirty="0"/>
          </a:p>
        </p:txBody>
      </p:sp>
    </p:spTree>
    <p:extLst>
      <p:ext uri="{BB962C8B-B14F-4D97-AF65-F5344CB8AC3E}">
        <p14:creationId xmlns:p14="http://schemas.microsoft.com/office/powerpoint/2010/main" val="2944191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 can simply</a:t>
            </a:r>
            <a:r>
              <a:rPr lang="en-US" baseline="0" dirty="0" smtClean="0"/>
              <a:t> define the stackability as the ratio between the amount of vertical overlapping and its height. </a:t>
            </a:r>
            <a:endParaRPr lang="en-US" dirty="0"/>
          </a:p>
        </p:txBody>
      </p:sp>
      <p:sp>
        <p:nvSpPr>
          <p:cNvPr id="4" name="Slide Number Placeholder 3"/>
          <p:cNvSpPr>
            <a:spLocks noGrp="1"/>
          </p:cNvSpPr>
          <p:nvPr>
            <p:ph type="sldNum" sz="quarter" idx="10"/>
          </p:nvPr>
        </p:nvSpPr>
        <p:spPr/>
        <p:txBody>
          <a:bodyPr/>
          <a:lstStyle/>
          <a:p>
            <a:fld id="{E80CB363-7ED0-0147-B459-8B1B64BC7B38}" type="slidenum">
              <a:rPr lang="en-US" smtClean="0"/>
              <a:t>12</a:t>
            </a:fld>
            <a:endParaRPr lang="en-US" dirty="0"/>
          </a:p>
        </p:txBody>
      </p:sp>
    </p:spTree>
    <p:extLst>
      <p:ext uri="{BB962C8B-B14F-4D97-AF65-F5344CB8AC3E}">
        <p14:creationId xmlns:p14="http://schemas.microsoft.com/office/powerpoint/2010/main" val="4151528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Instead of computing the vertical</a:t>
            </a:r>
            <a:r>
              <a:rPr lang="en-US" baseline="0" dirty="0" smtClean="0"/>
              <a:t> overlapping d, we figured out its complement, the offset g, is more easier to compute. </a:t>
            </a:r>
          </a:p>
          <a:p>
            <a:r>
              <a:rPr lang="en-US" baseline="0" dirty="0" smtClean="0"/>
              <a:t>Then stackability measure then becomes one minus the ratio between the offset of the height. </a:t>
            </a:r>
            <a:endParaRPr lang="en-US" dirty="0"/>
          </a:p>
        </p:txBody>
      </p:sp>
      <p:sp>
        <p:nvSpPr>
          <p:cNvPr id="4" name="Slide Number Placeholder 3"/>
          <p:cNvSpPr>
            <a:spLocks noGrp="1"/>
          </p:cNvSpPr>
          <p:nvPr>
            <p:ph type="sldNum" sz="quarter" idx="10"/>
          </p:nvPr>
        </p:nvSpPr>
        <p:spPr/>
        <p:txBody>
          <a:bodyPr/>
          <a:lstStyle/>
          <a:p>
            <a:fld id="{E80CB363-7ED0-0147-B459-8B1B64BC7B38}" type="slidenum">
              <a:rPr lang="en-US" smtClean="0"/>
              <a:t>13</a:t>
            </a:fld>
            <a:endParaRPr lang="en-US" dirty="0"/>
          </a:p>
        </p:txBody>
      </p:sp>
    </p:spTree>
    <p:extLst>
      <p:ext uri="{BB962C8B-B14F-4D97-AF65-F5344CB8AC3E}">
        <p14:creationId xmlns:p14="http://schemas.microsoft.com/office/powerpoint/2010/main" val="27068103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compute the offset g, we define the upper and lower envelopes of the shape. The upper envelope is part of the shape that can be seen from the top and the lower envelope is that from the bottom.</a:t>
            </a:r>
          </a:p>
          <a:p>
            <a:endParaRPr lang="en-US" dirty="0"/>
          </a:p>
        </p:txBody>
      </p:sp>
      <p:sp>
        <p:nvSpPr>
          <p:cNvPr id="4" name="Slide Number Placeholder 3"/>
          <p:cNvSpPr>
            <a:spLocks noGrp="1"/>
          </p:cNvSpPr>
          <p:nvPr>
            <p:ph type="sldNum" sz="quarter" idx="10"/>
          </p:nvPr>
        </p:nvSpPr>
        <p:spPr/>
        <p:txBody>
          <a:bodyPr/>
          <a:lstStyle/>
          <a:p>
            <a:fld id="{E80CB363-7ED0-0147-B459-8B1B64BC7B38}" type="slidenum">
              <a:rPr lang="en-US" smtClean="0"/>
              <a:t>14</a:t>
            </a:fld>
            <a:endParaRPr lang="en-US" dirty="0"/>
          </a:p>
        </p:txBody>
      </p:sp>
    </p:spTree>
    <p:extLst>
      <p:ext uri="{BB962C8B-B14F-4D97-AF65-F5344CB8AC3E}">
        <p14:creationId xmlns:p14="http://schemas.microsoft.com/office/powerpoint/2010/main" val="9779238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These two envelopes can be regarded as two functions</a:t>
            </a:r>
            <a:r>
              <a:rPr lang="en-US" dirty="0" smtClean="0"/>
              <a:t> and we call the</a:t>
            </a:r>
            <a:r>
              <a:rPr lang="en-US" baseline="0" dirty="0" smtClean="0"/>
              <a:t> difference between these two functions the gap function.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We are interested in this gap function just because….</a:t>
            </a:r>
            <a:endParaRPr lang="en-US" dirty="0"/>
          </a:p>
        </p:txBody>
      </p:sp>
      <p:sp>
        <p:nvSpPr>
          <p:cNvPr id="4" name="Slide Number Placeholder 3"/>
          <p:cNvSpPr>
            <a:spLocks noGrp="1"/>
          </p:cNvSpPr>
          <p:nvPr>
            <p:ph type="sldNum" sz="quarter" idx="10"/>
          </p:nvPr>
        </p:nvSpPr>
        <p:spPr/>
        <p:txBody>
          <a:bodyPr/>
          <a:lstStyle/>
          <a:p>
            <a:fld id="{E80CB363-7ED0-0147-B459-8B1B64BC7B38}" type="slidenum">
              <a:rPr lang="en-US" smtClean="0"/>
              <a:t>15</a:t>
            </a:fld>
            <a:endParaRPr lang="en-US" dirty="0"/>
          </a:p>
        </p:txBody>
      </p:sp>
    </p:spTree>
    <p:extLst>
      <p:ext uri="{BB962C8B-B14F-4D97-AF65-F5344CB8AC3E}">
        <p14:creationId xmlns:p14="http://schemas.microsoft.com/office/powerpoint/2010/main" val="15887185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its maximum is exactly</a:t>
            </a:r>
            <a:r>
              <a:rPr lang="en-US" baseline="0" dirty="0" smtClean="0"/>
              <a:t> the offset that used to define the stackability measure.</a:t>
            </a:r>
          </a:p>
          <a:p>
            <a:r>
              <a:rPr lang="en-US" baseline="0" dirty="0" smtClean="0"/>
              <a:t>Since the gap function can be efficiently computed, the computation of stackability is easy.</a:t>
            </a:r>
          </a:p>
        </p:txBody>
      </p:sp>
      <p:sp>
        <p:nvSpPr>
          <p:cNvPr id="4" name="Slide Number Placeholder 3"/>
          <p:cNvSpPr>
            <a:spLocks noGrp="1"/>
          </p:cNvSpPr>
          <p:nvPr>
            <p:ph type="sldNum" sz="quarter" idx="10"/>
          </p:nvPr>
        </p:nvSpPr>
        <p:spPr/>
        <p:txBody>
          <a:bodyPr/>
          <a:lstStyle/>
          <a:p>
            <a:fld id="{E80CB363-7ED0-0147-B459-8B1B64BC7B38}" type="slidenum">
              <a:rPr lang="en-US" smtClean="0"/>
              <a:t>16</a:t>
            </a:fld>
            <a:endParaRPr lang="en-US" dirty="0"/>
          </a:p>
        </p:txBody>
      </p:sp>
    </p:spTree>
    <p:extLst>
      <p:ext uri="{BB962C8B-B14F-4D97-AF65-F5344CB8AC3E}">
        <p14:creationId xmlns:p14="http://schemas.microsoft.com/office/powerpoint/2010/main" val="24264399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more</a:t>
            </a:r>
            <a:r>
              <a:rPr lang="en-US" baseline="0" dirty="0" smtClean="0"/>
              <a:t> 3d examples of the gap functions, whose maximum is exactly the offset of two copies when you are stacking objects. </a:t>
            </a:r>
            <a:endParaRPr lang="en-US" dirty="0"/>
          </a:p>
        </p:txBody>
      </p:sp>
      <p:sp>
        <p:nvSpPr>
          <p:cNvPr id="4" name="Slide Number Placeholder 3"/>
          <p:cNvSpPr>
            <a:spLocks noGrp="1"/>
          </p:cNvSpPr>
          <p:nvPr>
            <p:ph type="sldNum" sz="quarter" idx="10"/>
          </p:nvPr>
        </p:nvSpPr>
        <p:spPr/>
        <p:txBody>
          <a:bodyPr/>
          <a:lstStyle/>
          <a:p>
            <a:fld id="{E80CB363-7ED0-0147-B459-8B1B64BC7B38}" type="slidenum">
              <a:rPr lang="en-US" smtClean="0"/>
              <a:t>17</a:t>
            </a:fld>
            <a:endParaRPr lang="en-US" dirty="0"/>
          </a:p>
        </p:txBody>
      </p:sp>
    </p:spTree>
    <p:extLst>
      <p:ext uri="{BB962C8B-B14F-4D97-AF65-F5344CB8AC3E}">
        <p14:creationId xmlns:p14="http://schemas.microsoft.com/office/powerpoint/2010/main" val="13146130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a:t>
            </a:r>
            <a:r>
              <a:rPr lang="en-US" baseline="0" dirty="0" smtClean="0"/>
              <a:t> defined the stackability, the next task is to figure out how to improve the stackability of a given shape. </a:t>
            </a:r>
            <a:endParaRPr lang="en-US" dirty="0"/>
          </a:p>
        </p:txBody>
      </p:sp>
      <p:sp>
        <p:nvSpPr>
          <p:cNvPr id="4" name="Slide Number Placeholder 3"/>
          <p:cNvSpPr>
            <a:spLocks noGrp="1"/>
          </p:cNvSpPr>
          <p:nvPr>
            <p:ph type="sldNum" sz="quarter" idx="10"/>
          </p:nvPr>
        </p:nvSpPr>
        <p:spPr/>
        <p:txBody>
          <a:bodyPr/>
          <a:lstStyle/>
          <a:p>
            <a:fld id="{E80CB363-7ED0-0147-B459-8B1B64BC7B38}" type="slidenum">
              <a:rPr lang="en-US" smtClean="0"/>
              <a:t>18</a:t>
            </a:fld>
            <a:endParaRPr lang="en-US" dirty="0"/>
          </a:p>
        </p:txBody>
      </p:sp>
    </p:spTree>
    <p:extLst>
      <p:ext uri="{BB962C8B-B14F-4D97-AF65-F5344CB8AC3E}">
        <p14:creationId xmlns:p14="http://schemas.microsoft.com/office/powerpoint/2010/main" val="3429311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Given this</a:t>
            </a:r>
            <a:r>
              <a:rPr lang="en-US" baseline="0" dirty="0" smtClean="0"/>
              <a:t> stool whose stackability is 0, we slightly change the shape by pulling its legs apart, and the resulted stool has a stackability of 0.7. </a:t>
            </a:r>
          </a:p>
          <a:p>
            <a:r>
              <a:rPr lang="en-US" baseline="0" dirty="0" smtClean="0"/>
              <a:t>To find out why this slight shape changes can caused such a big change of the stackability, </a:t>
            </a:r>
            <a:endParaRPr lang="en-US" dirty="0"/>
          </a:p>
        </p:txBody>
      </p:sp>
      <p:sp>
        <p:nvSpPr>
          <p:cNvPr id="4" name="Slide Number Placeholder 3"/>
          <p:cNvSpPr>
            <a:spLocks noGrp="1"/>
          </p:cNvSpPr>
          <p:nvPr>
            <p:ph type="sldNum" sz="quarter" idx="10"/>
          </p:nvPr>
        </p:nvSpPr>
        <p:spPr/>
        <p:txBody>
          <a:bodyPr/>
          <a:lstStyle/>
          <a:p>
            <a:fld id="{E80CB363-7ED0-0147-B459-8B1B64BC7B38}" type="slidenum">
              <a:rPr lang="en-US" smtClean="0"/>
              <a:t>19</a:t>
            </a:fld>
            <a:endParaRPr lang="en-US" dirty="0"/>
          </a:p>
        </p:txBody>
      </p:sp>
    </p:spTree>
    <p:extLst>
      <p:ext uri="{BB962C8B-B14F-4D97-AF65-F5344CB8AC3E}">
        <p14:creationId xmlns:p14="http://schemas.microsoft.com/office/powerpoint/2010/main" val="1696958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Stacking is a good strategy for space saving in our life . Imagine there are a set of cups in your kitchen and your storage is small. The best choice is to stack them, that can save you a lot of space. </a:t>
            </a:r>
          </a:p>
          <a:p>
            <a:r>
              <a:rPr lang="en-US" baseline="0" dirty="0" smtClean="0"/>
              <a:t>Another example is to stack tables for shipping or storing. </a:t>
            </a:r>
            <a:endParaRPr lang="en-US" dirty="0"/>
          </a:p>
        </p:txBody>
      </p:sp>
      <p:sp>
        <p:nvSpPr>
          <p:cNvPr id="4" name="Slide Number Placeholder 3"/>
          <p:cNvSpPr>
            <a:spLocks noGrp="1"/>
          </p:cNvSpPr>
          <p:nvPr>
            <p:ph type="sldNum" sz="quarter" idx="10"/>
          </p:nvPr>
        </p:nvSpPr>
        <p:spPr/>
        <p:txBody>
          <a:bodyPr/>
          <a:lstStyle/>
          <a:p>
            <a:fld id="{E80CB363-7ED0-0147-B459-8B1B64BC7B38}" type="slidenum">
              <a:rPr lang="en-US" smtClean="0"/>
              <a:t>2</a:t>
            </a:fld>
            <a:endParaRPr lang="en-US" dirty="0"/>
          </a:p>
        </p:txBody>
      </p:sp>
    </p:spTree>
    <p:extLst>
      <p:ext uri="{BB962C8B-B14F-4D97-AF65-F5344CB8AC3E}">
        <p14:creationId xmlns:p14="http://schemas.microsoft.com/office/powerpoint/2010/main" val="10537974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examined</a:t>
            </a:r>
            <a:r>
              <a:rPr lang="en-US" baseline="0" dirty="0" smtClean="0"/>
              <a:t> their gap functions, and we noticed their maximum changed dramatically, resulting a big change of the stackability. </a:t>
            </a:r>
          </a:p>
        </p:txBody>
      </p:sp>
      <p:sp>
        <p:nvSpPr>
          <p:cNvPr id="4" name="Slide Number Placeholder 3"/>
          <p:cNvSpPr>
            <a:spLocks noGrp="1"/>
          </p:cNvSpPr>
          <p:nvPr>
            <p:ph type="sldNum" sz="quarter" idx="10"/>
          </p:nvPr>
        </p:nvSpPr>
        <p:spPr/>
        <p:txBody>
          <a:bodyPr/>
          <a:lstStyle/>
          <a:p>
            <a:fld id="{E80CB363-7ED0-0147-B459-8B1B64BC7B38}" type="slidenum">
              <a:rPr lang="en-US" smtClean="0"/>
              <a:t>20</a:t>
            </a:fld>
            <a:endParaRPr lang="en-US" dirty="0"/>
          </a:p>
        </p:txBody>
      </p:sp>
    </p:spTree>
    <p:extLst>
      <p:ext uri="{BB962C8B-B14F-4D97-AF65-F5344CB8AC3E}">
        <p14:creationId xmlns:p14="http://schemas.microsoft.com/office/powerpoint/2010/main" val="11643399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Now we see slight shape changes can change the maximum of the gap functions a lot. </a:t>
            </a:r>
          </a:p>
          <a:p>
            <a:r>
              <a:rPr lang="en-US" dirty="0" smtClean="0"/>
              <a:t>But </a:t>
            </a:r>
            <a:r>
              <a:rPr lang="en-US" baseline="0" dirty="0" smtClean="0"/>
              <a:t>not every shape changes can changes the </a:t>
            </a:r>
            <a:r>
              <a:rPr lang="en-US" baseline="0" dirty="0" err="1" smtClean="0"/>
              <a:t>f_max</a:t>
            </a:r>
            <a:r>
              <a:rPr lang="en-US" baseline="0" dirty="0" smtClean="0"/>
              <a:t> a lot. </a:t>
            </a:r>
          </a:p>
          <a:p>
            <a:r>
              <a:rPr lang="en-US" baseline="0" dirty="0" smtClean="0"/>
              <a:t>For example, if we move the horizontal bar of the stool vertically, the gap functions will be changed but its maximum doesn’t change too much. </a:t>
            </a:r>
          </a:p>
          <a:p>
            <a:endParaRPr lang="en-US" baseline="0" dirty="0" smtClean="0"/>
          </a:p>
          <a:p>
            <a:r>
              <a:rPr lang="en-US" baseline="0" dirty="0" smtClean="0"/>
              <a:t>If we compare these two cases, the difference is the location where the shape changes happens. </a:t>
            </a:r>
          </a:p>
          <a:p>
            <a:r>
              <a:rPr lang="en-US" baseline="0" dirty="0" smtClean="0"/>
              <a:t>If the location is around the area where the maximum of the gap function occurs, like the case on the left, we are more likely to change the stackability a lot. </a:t>
            </a:r>
          </a:p>
        </p:txBody>
      </p:sp>
      <p:sp>
        <p:nvSpPr>
          <p:cNvPr id="4" name="Slide Number Placeholder 3"/>
          <p:cNvSpPr>
            <a:spLocks noGrp="1"/>
          </p:cNvSpPr>
          <p:nvPr>
            <p:ph type="sldNum" sz="quarter" idx="10"/>
          </p:nvPr>
        </p:nvSpPr>
        <p:spPr/>
        <p:txBody>
          <a:bodyPr/>
          <a:lstStyle/>
          <a:p>
            <a:fld id="{E80CB363-7ED0-0147-B459-8B1B64BC7B38}" type="slidenum">
              <a:rPr lang="en-US" smtClean="0"/>
              <a:t>21</a:t>
            </a:fld>
            <a:endParaRPr lang="en-US" dirty="0"/>
          </a:p>
        </p:txBody>
      </p:sp>
    </p:spTree>
    <p:extLst>
      <p:ext uri="{BB962C8B-B14F-4D97-AF65-F5344CB8AC3E}">
        <p14:creationId xmlns:p14="http://schemas.microsoft.com/office/powerpoint/2010/main" val="23310333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inspires</a:t>
            </a:r>
            <a:r>
              <a:rPr lang="en-US" baseline="0" dirty="0" smtClean="0"/>
              <a:t> us to focus on the shape changes that around the area where the maximum of the gap functions occurs. </a:t>
            </a:r>
            <a:endParaRPr lang="en-US" dirty="0"/>
          </a:p>
        </p:txBody>
      </p:sp>
      <p:sp>
        <p:nvSpPr>
          <p:cNvPr id="4" name="Slide Number Placeholder 3"/>
          <p:cNvSpPr>
            <a:spLocks noGrp="1"/>
          </p:cNvSpPr>
          <p:nvPr>
            <p:ph type="sldNum" sz="quarter" idx="10"/>
          </p:nvPr>
        </p:nvSpPr>
        <p:spPr/>
        <p:txBody>
          <a:bodyPr/>
          <a:lstStyle/>
          <a:p>
            <a:fld id="{E80CB363-7ED0-0147-B459-8B1B64BC7B38}" type="slidenum">
              <a:rPr lang="en-US" smtClean="0"/>
              <a:t>22</a:t>
            </a:fld>
            <a:endParaRPr lang="en-US" dirty="0"/>
          </a:p>
        </p:txBody>
      </p:sp>
    </p:spTree>
    <p:extLst>
      <p:ext uri="{BB962C8B-B14F-4D97-AF65-F5344CB8AC3E}">
        <p14:creationId xmlns:p14="http://schemas.microsoft.com/office/powerpoint/2010/main" val="6651662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Which we call contact regions. </a:t>
            </a:r>
            <a:r>
              <a:rPr lang="en-US" baseline="0" dirty="0" smtClean="0"/>
              <a:t>For example, the contact regions are at the end of the legs of this tool.</a:t>
            </a:r>
            <a:endParaRPr lang="en-US" dirty="0"/>
          </a:p>
        </p:txBody>
      </p:sp>
      <p:sp>
        <p:nvSpPr>
          <p:cNvPr id="4" name="Slide Number Placeholder 3"/>
          <p:cNvSpPr>
            <a:spLocks noGrp="1"/>
          </p:cNvSpPr>
          <p:nvPr>
            <p:ph type="sldNum" sz="quarter" idx="10"/>
          </p:nvPr>
        </p:nvSpPr>
        <p:spPr/>
        <p:txBody>
          <a:bodyPr/>
          <a:lstStyle/>
          <a:p>
            <a:fld id="{E80CB363-7ED0-0147-B459-8B1B64BC7B38}" type="slidenum">
              <a:rPr lang="en-US" smtClean="0"/>
              <a:t>23</a:t>
            </a:fld>
            <a:endParaRPr lang="en-US" dirty="0"/>
          </a:p>
        </p:txBody>
      </p:sp>
    </p:spTree>
    <p:extLst>
      <p:ext uri="{BB962C8B-B14F-4D97-AF65-F5344CB8AC3E}">
        <p14:creationId xmlns:p14="http://schemas.microsoft.com/office/powerpoint/2010/main" val="17709614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treating</a:t>
            </a:r>
            <a:r>
              <a:rPr lang="en-US" baseline="0" dirty="0" smtClean="0"/>
              <a:t> contact regions as handles, we call our deformation model the contact driven deformation. </a:t>
            </a:r>
          </a:p>
          <a:p>
            <a:r>
              <a:rPr lang="en-US" baseline="0" dirty="0" smtClean="0"/>
              <a:t>Now moving the handles outward can improve the stackability. </a:t>
            </a:r>
          </a:p>
          <a:p>
            <a:r>
              <a:rPr lang="en-US" baseline="0" dirty="0" smtClean="0"/>
              <a:t>For the wine glass, the contact region is at its rim. By opening the ring handle, the stackability is also improved. </a:t>
            </a:r>
            <a:endParaRPr lang="en-CA" dirty="0"/>
          </a:p>
        </p:txBody>
      </p:sp>
      <p:sp>
        <p:nvSpPr>
          <p:cNvPr id="4" name="Slide Number Placeholder 3"/>
          <p:cNvSpPr>
            <a:spLocks noGrp="1"/>
          </p:cNvSpPr>
          <p:nvPr>
            <p:ph type="sldNum" sz="quarter" idx="10"/>
          </p:nvPr>
        </p:nvSpPr>
        <p:spPr/>
        <p:txBody>
          <a:bodyPr/>
          <a:lstStyle/>
          <a:p>
            <a:fld id="{E80CB363-7ED0-0147-B459-8B1B64BC7B38}" type="slidenum">
              <a:rPr lang="en-US" smtClean="0"/>
              <a:t>24</a:t>
            </a:fld>
            <a:endParaRPr lang="en-US" dirty="0"/>
          </a:p>
        </p:txBody>
      </p:sp>
    </p:spTree>
    <p:extLst>
      <p:ext uri="{BB962C8B-B14F-4D97-AF65-F5344CB8AC3E}">
        <p14:creationId xmlns:p14="http://schemas.microsoft.com/office/powerpoint/2010/main" val="38815660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But we need to search for the best direction to move the handle.</a:t>
            </a:r>
          </a:p>
          <a:p>
            <a:r>
              <a:rPr lang="en-US" baseline="0" dirty="0" smtClean="0"/>
              <a:t>For example, if we move the handle inward, the stackability is not going to be improved. </a:t>
            </a:r>
          </a:p>
          <a:p>
            <a:r>
              <a:rPr lang="en-US" baseline="0" dirty="0" smtClean="0"/>
              <a:t>Similarly we cannot shrink the rim of the wine glass to improve the stackability. </a:t>
            </a:r>
          </a:p>
          <a:p>
            <a:endParaRPr lang="en-US" baseline="0" dirty="0" smtClean="0"/>
          </a:p>
          <a:p>
            <a:r>
              <a:rPr lang="en-US" baseline="0" dirty="0" smtClean="0"/>
              <a:t>Now let </a:t>
            </a:r>
            <a:r>
              <a:rPr lang="en-US" baseline="0" dirty="0" err="1" smtClean="0"/>
              <a:t>Ibraheem</a:t>
            </a:r>
            <a:r>
              <a:rPr lang="en-US" baseline="0" dirty="0" smtClean="0"/>
              <a:t> to present our algorithm and implementations.</a:t>
            </a:r>
            <a:endParaRPr lang="en-CA" dirty="0"/>
          </a:p>
        </p:txBody>
      </p:sp>
      <p:sp>
        <p:nvSpPr>
          <p:cNvPr id="4" name="Slide Number Placeholder 3"/>
          <p:cNvSpPr>
            <a:spLocks noGrp="1"/>
          </p:cNvSpPr>
          <p:nvPr>
            <p:ph type="sldNum" sz="quarter" idx="10"/>
          </p:nvPr>
        </p:nvSpPr>
        <p:spPr/>
        <p:txBody>
          <a:bodyPr/>
          <a:lstStyle/>
          <a:p>
            <a:fld id="{E80CB363-7ED0-0147-B459-8B1B64BC7B38}" type="slidenum">
              <a:rPr lang="en-US" smtClean="0"/>
              <a:t>25</a:t>
            </a:fld>
            <a:endParaRPr lang="en-US" dirty="0"/>
          </a:p>
        </p:txBody>
      </p:sp>
    </p:spTree>
    <p:extLst>
      <p:ext uri="{BB962C8B-B14F-4D97-AF65-F5344CB8AC3E}">
        <p14:creationId xmlns:p14="http://schemas.microsoft.com/office/powerpoint/2010/main" val="38815660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Howard</a:t>
            </a:r>
            <a:r>
              <a:rPr lang="en-US" baseline="0" dirty="0" smtClean="0"/>
              <a:t> has showed us how small changes at contact regions dramatically affect the </a:t>
            </a:r>
            <a:r>
              <a:rPr lang="en-US" baseline="0" dirty="0" err="1" smtClean="0"/>
              <a:t>stackability</a:t>
            </a:r>
            <a:r>
              <a:rPr lang="en-US" baseline="0" dirty="0" smtClean="0"/>
              <a:t> </a:t>
            </a:r>
          </a:p>
          <a:p>
            <a:pPr marL="171450" indent="-171450">
              <a:buFont typeface="Arial"/>
              <a:buChar char="•"/>
            </a:pPr>
            <a:endParaRPr lang="en-US" baseline="0" dirty="0" smtClean="0"/>
          </a:p>
          <a:p>
            <a:pPr marL="171450" indent="-171450">
              <a:buFont typeface="Arial"/>
              <a:buChar char="•"/>
            </a:pPr>
            <a:r>
              <a:rPr lang="en-US" baseline="0" dirty="0" smtClean="0"/>
              <a:t>If you recall the second challenge was finding shape deformations that do not distort the model’s shape and structure while increasing </a:t>
            </a:r>
            <a:r>
              <a:rPr lang="en-US" baseline="0" dirty="0" err="1" smtClean="0"/>
              <a:t>stackability</a:t>
            </a:r>
            <a:endParaRPr lang="en-US" baseline="0" dirty="0" smtClean="0"/>
          </a:p>
          <a:p>
            <a:pPr marL="171450" indent="-171450">
              <a:buFont typeface="Arial"/>
              <a:buChar char="•"/>
            </a:pPr>
            <a:endParaRPr lang="en-US" baseline="0" dirty="0" smtClean="0"/>
          </a:p>
          <a:p>
            <a:pPr marL="171450" indent="-171450">
              <a:buFont typeface="Arial"/>
              <a:buChar char="•"/>
            </a:pPr>
            <a:r>
              <a:rPr lang="en-US" baseline="0" dirty="0" smtClean="0"/>
              <a:t>This objective is the basis of our optimization process</a:t>
            </a:r>
          </a:p>
        </p:txBody>
      </p:sp>
      <p:sp>
        <p:nvSpPr>
          <p:cNvPr id="4" name="Slide Number Placeholder 3"/>
          <p:cNvSpPr>
            <a:spLocks noGrp="1"/>
          </p:cNvSpPr>
          <p:nvPr>
            <p:ph type="sldNum" sz="quarter" idx="10"/>
          </p:nvPr>
        </p:nvSpPr>
        <p:spPr/>
        <p:txBody>
          <a:bodyPr/>
          <a:lstStyle/>
          <a:p>
            <a:fld id="{E80CB363-7ED0-0147-B459-8B1B64BC7B38}" type="slidenum">
              <a:rPr lang="en-US" smtClean="0"/>
              <a:t>26</a:t>
            </a:fld>
            <a:endParaRPr lang="en-US" dirty="0"/>
          </a:p>
        </p:txBody>
      </p:sp>
    </p:spTree>
    <p:extLst>
      <p:ext uri="{BB962C8B-B14F-4D97-AF65-F5344CB8AC3E}">
        <p14:creationId xmlns:p14="http://schemas.microsoft.com/office/powerpoint/2010/main" val="41904290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We </a:t>
            </a:r>
            <a:r>
              <a:rPr lang="en-US" baseline="0" dirty="0" smtClean="0"/>
              <a:t>employ a deformation process based on the recent work of component-wise controllers</a:t>
            </a:r>
          </a:p>
          <a:p>
            <a:pPr marL="171450" indent="-171450">
              <a:buFont typeface="Arial"/>
              <a:buChar char="•"/>
            </a:pPr>
            <a:endParaRPr lang="en-US" baseline="0" dirty="0" smtClean="0"/>
          </a:p>
          <a:p>
            <a:pPr marL="171450" indent="-171450">
              <a:buFont typeface="Arial"/>
              <a:buChar char="•"/>
            </a:pPr>
            <a:r>
              <a:rPr lang="en-US" baseline="0" dirty="0" smtClean="0"/>
              <a:t>Using controllers, as opposed to basic vertex movements, helps avoid cascading distortions to the shape while its becoming more stackable</a:t>
            </a:r>
          </a:p>
          <a:p>
            <a:pPr marL="171450" indent="-171450">
              <a:buFont typeface="Arial"/>
              <a:buChar char="•"/>
            </a:pPr>
            <a:endParaRPr lang="en-US" baseline="0"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For different parts, we use [#] cuboids, [#]  cylinders and  [#] generalized cylinders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baseline="0" dirty="0" smtClean="0"/>
          </a:p>
          <a:p>
            <a:pPr marL="171450" indent="-171450">
              <a:buFont typeface="Arial"/>
              <a:buChar char="•"/>
            </a:pPr>
            <a:r>
              <a:rPr lang="en-US" baseline="0" dirty="0" smtClean="0"/>
              <a:t>The type of controller is selected based on the nature of the underlying part or a desired level of its flexibility</a:t>
            </a:r>
          </a:p>
          <a:p>
            <a:pPr marL="171450" indent="-171450">
              <a:buFont typeface="Arial"/>
              <a:buChar char="•"/>
            </a:pPr>
            <a:endParaRPr lang="en-US" baseline="0" dirty="0" smtClean="0"/>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E80CB363-7ED0-0147-B459-8B1B64BC7B38}" type="slidenum">
              <a:rPr lang="en-US" smtClean="0"/>
              <a:t>27</a:t>
            </a:fld>
            <a:endParaRPr lang="en-US" dirty="0"/>
          </a:p>
        </p:txBody>
      </p:sp>
    </p:spTree>
    <p:extLst>
      <p:ext uri="{BB962C8B-B14F-4D97-AF65-F5344CB8AC3E}">
        <p14:creationId xmlns:p14="http://schemas.microsoft.com/office/powerpoint/2010/main" val="22885102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The structure of the shape is better preserved when we take into account relations</a:t>
            </a:r>
            <a:r>
              <a:rPr lang="en-US" baseline="0" dirty="0" smtClean="0"/>
              <a:t> between these controllers</a:t>
            </a:r>
          </a:p>
          <a:p>
            <a:pPr marL="171450" indent="-171450">
              <a:buFont typeface="Arial"/>
              <a:buChar char="•"/>
            </a:pPr>
            <a:endParaRPr lang="en-US" dirty="0" smtClean="0"/>
          </a:p>
          <a:p>
            <a:pPr marL="171450" indent="-171450">
              <a:buFont typeface="Arial"/>
              <a:buChar char="•"/>
            </a:pPr>
            <a:r>
              <a:rPr lang="en-US" dirty="0" smtClean="0"/>
              <a:t>That</a:t>
            </a:r>
            <a:r>
              <a:rPr lang="en-US" baseline="0" dirty="0" smtClean="0"/>
              <a:t> is why we consider symmetries.. and proximity relations defined as point joints and line joints, depending on the relation of two parts</a:t>
            </a:r>
          </a:p>
          <a:p>
            <a:pPr marL="171450" indent="-171450">
              <a:buFont typeface="Arial"/>
              <a:buChar char="•"/>
            </a:pPr>
            <a:endParaRPr lang="en-US" baseline="0" dirty="0" smtClean="0"/>
          </a:p>
          <a:p>
            <a:pPr marL="171450" indent="-171450">
              <a:buFont typeface="Arial"/>
              <a:buChar char="•"/>
            </a:pPr>
            <a:r>
              <a:rPr lang="en-US" baseline="0" dirty="0" smtClean="0"/>
              <a:t>For example, legs are joined with the chair’s seat with point joints….. And the seat and back of the chair use line joints</a:t>
            </a:r>
            <a:endParaRPr lang="en-US" dirty="0"/>
          </a:p>
        </p:txBody>
      </p:sp>
      <p:sp>
        <p:nvSpPr>
          <p:cNvPr id="4" name="Slide Number Placeholder 3"/>
          <p:cNvSpPr>
            <a:spLocks noGrp="1"/>
          </p:cNvSpPr>
          <p:nvPr>
            <p:ph type="sldNum" sz="quarter" idx="10"/>
          </p:nvPr>
        </p:nvSpPr>
        <p:spPr/>
        <p:txBody>
          <a:bodyPr/>
          <a:lstStyle/>
          <a:p>
            <a:fld id="{E80CB363-7ED0-0147-B459-8B1B64BC7B38}" type="slidenum">
              <a:rPr lang="en-US" smtClean="0"/>
              <a:t>28</a:t>
            </a:fld>
            <a:endParaRPr lang="en-US" dirty="0"/>
          </a:p>
        </p:txBody>
      </p:sp>
    </p:spTree>
    <p:extLst>
      <p:ext uri="{BB962C8B-B14F-4D97-AF65-F5344CB8AC3E}">
        <p14:creationId xmlns:p14="http://schemas.microsoft.com/office/powerpoint/2010/main" val="6814287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Each controller is composed of several sub-parts called curves that act as</a:t>
            </a:r>
            <a:r>
              <a:rPr lang="en-US" baseline="0" dirty="0" smtClean="0"/>
              <a:t> a type of</a:t>
            </a:r>
            <a:r>
              <a:rPr lang="en-US" dirty="0" smtClean="0"/>
              <a:t> handle</a:t>
            </a:r>
            <a:r>
              <a:rPr lang="en-US" baseline="0" dirty="0" smtClean="0"/>
              <a:t> for the part</a:t>
            </a:r>
          </a:p>
          <a:p>
            <a:pPr marL="171450" indent="-171450">
              <a:buFont typeface="Arial"/>
              <a:buChar char="•"/>
            </a:pPr>
            <a:endParaRPr lang="en-US" baseline="0" dirty="0" smtClean="0"/>
          </a:p>
          <a:p>
            <a:pPr marL="171450" indent="-171450">
              <a:buFont typeface="Arial"/>
              <a:buChar char="•"/>
            </a:pPr>
            <a:r>
              <a:rPr lang="en-US" baseline="0" dirty="0" smtClean="0"/>
              <a:t>Beside transforming the entire controller, the curves themselves can translate, rotate, or scale resulting in a large search space when considering all the different allowed deformations</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E80CB363-7ED0-0147-B459-8B1B64BC7B38}" type="slidenum">
              <a:rPr lang="en-US" smtClean="0"/>
              <a:t>29</a:t>
            </a:fld>
            <a:endParaRPr lang="en-US" dirty="0"/>
          </a:p>
        </p:txBody>
      </p:sp>
    </p:spTree>
    <p:extLst>
      <p:ext uri="{BB962C8B-B14F-4D97-AF65-F5344CB8AC3E}">
        <p14:creationId xmlns:p14="http://schemas.microsoft.com/office/powerpoint/2010/main" val="479021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20000"/>
              </a:spcBef>
              <a:buClr>
                <a:schemeClr val="tx1"/>
              </a:buClr>
            </a:pPr>
            <a:r>
              <a:rPr lang="en-US" sz="1200" baseline="0" dirty="0" smtClean="0">
                <a:latin typeface="+mn-lt"/>
                <a:cs typeface="+mn-cs"/>
              </a:rPr>
              <a:t>However, not every object is designed to be stackable. For example, to stack this table cannot save you any space. </a:t>
            </a:r>
          </a:p>
          <a:p>
            <a:pPr>
              <a:spcBef>
                <a:spcPct val="20000"/>
              </a:spcBef>
              <a:buClr>
                <a:schemeClr val="tx1"/>
              </a:buClr>
            </a:pPr>
            <a:r>
              <a:rPr lang="en-US" sz="1200" baseline="0" dirty="0" smtClean="0">
                <a:latin typeface="+mn-lt"/>
                <a:cs typeface="+mn-cs"/>
              </a:rPr>
              <a:t>Instead of asking engineers to redesign the shape to make it stackable, our work takes the </a:t>
            </a:r>
            <a:r>
              <a:rPr lang="en-US" sz="1200" baseline="0" dirty="0" err="1" smtClean="0">
                <a:latin typeface="+mn-lt"/>
                <a:cs typeface="+mn-cs"/>
              </a:rPr>
              <a:t>unstackable</a:t>
            </a:r>
            <a:r>
              <a:rPr lang="en-US" sz="1200" baseline="0" dirty="0" smtClean="0">
                <a:latin typeface="+mn-lt"/>
                <a:cs typeface="+mn-cs"/>
              </a:rPr>
              <a:t> shape as the input, and automatically convert it into a stackable version. </a:t>
            </a:r>
          </a:p>
          <a:p>
            <a:pPr>
              <a:spcBef>
                <a:spcPct val="20000"/>
              </a:spcBef>
              <a:buClr>
                <a:schemeClr val="tx1"/>
              </a:buClr>
            </a:pPr>
            <a:r>
              <a:rPr lang="en-US" sz="1200" baseline="0" dirty="0" smtClean="0">
                <a:latin typeface="+mn-lt"/>
                <a:cs typeface="+mn-cs"/>
              </a:rPr>
              <a:t>We can see that within the same space, now we can store 5 of the new generated tables instead of 2 of the original tables. </a:t>
            </a:r>
            <a:endParaRPr lang="en-US" sz="1200" baseline="0" dirty="0" smtClean="0">
              <a:latin typeface="Minion Pro" charset="0"/>
              <a:cs typeface="Arial" charset="0"/>
            </a:endParaRPr>
          </a:p>
        </p:txBody>
      </p:sp>
      <p:sp>
        <p:nvSpPr>
          <p:cNvPr id="4" name="Slide Number Placeholder 3"/>
          <p:cNvSpPr>
            <a:spLocks noGrp="1"/>
          </p:cNvSpPr>
          <p:nvPr>
            <p:ph type="sldNum" sz="quarter" idx="10"/>
          </p:nvPr>
        </p:nvSpPr>
        <p:spPr/>
        <p:txBody>
          <a:bodyPr/>
          <a:lstStyle/>
          <a:p>
            <a:fld id="{E80CB363-7ED0-0147-B459-8B1B64BC7B38}" type="slidenum">
              <a:rPr lang="en-US" smtClean="0"/>
              <a:t>3</a:t>
            </a:fld>
            <a:endParaRPr lang="en-US" dirty="0"/>
          </a:p>
        </p:txBody>
      </p:sp>
    </p:spTree>
    <p:extLst>
      <p:ext uri="{BB962C8B-B14F-4D97-AF65-F5344CB8AC3E}">
        <p14:creationId xmlns:p14="http://schemas.microsoft.com/office/powerpoint/2010/main" val="20938065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In order to bring</a:t>
            </a:r>
            <a:r>
              <a:rPr lang="en-US" baseline="0" dirty="0" smtClean="0"/>
              <a:t> the complexity of the problem to a manageable level, we defined an objective where the best shape deformation is the one that improves the </a:t>
            </a:r>
            <a:r>
              <a:rPr lang="en-US" baseline="0" dirty="0" err="1" smtClean="0"/>
              <a:t>stackability</a:t>
            </a:r>
            <a:r>
              <a:rPr lang="en-US" baseline="0" dirty="0" smtClean="0"/>
              <a:t> [#]  and at the same time minimizes the shape’s distortion [#] </a:t>
            </a:r>
          </a:p>
          <a:p>
            <a:pPr marL="171450" indent="-171450">
              <a:buFont typeface="Arial"/>
              <a:buChar char="•"/>
            </a:pPr>
            <a:endParaRPr lang="en-US" baseline="0" dirty="0" smtClean="0"/>
          </a:p>
          <a:p>
            <a:pPr marL="171450" indent="-171450">
              <a:buFont typeface="Arial"/>
              <a:buChar char="•"/>
            </a:pPr>
            <a:r>
              <a:rPr lang="en-US" baseline="0" dirty="0" smtClean="0"/>
              <a:t>The details of which can be found in the paper</a:t>
            </a:r>
            <a:endParaRPr lang="en-US" dirty="0"/>
          </a:p>
        </p:txBody>
      </p:sp>
      <p:sp>
        <p:nvSpPr>
          <p:cNvPr id="4" name="Slide Number Placeholder 3"/>
          <p:cNvSpPr>
            <a:spLocks noGrp="1"/>
          </p:cNvSpPr>
          <p:nvPr>
            <p:ph type="sldNum" sz="quarter" idx="10"/>
          </p:nvPr>
        </p:nvSpPr>
        <p:spPr/>
        <p:txBody>
          <a:bodyPr/>
          <a:lstStyle/>
          <a:p>
            <a:fld id="{E80CB363-7ED0-0147-B459-8B1B64BC7B38}" type="slidenum">
              <a:rPr lang="en-US" smtClean="0"/>
              <a:t>30</a:t>
            </a:fld>
            <a:endParaRPr lang="en-US" dirty="0"/>
          </a:p>
        </p:txBody>
      </p:sp>
    </p:spTree>
    <p:extLst>
      <p:ext uri="{BB962C8B-B14F-4D97-AF65-F5344CB8AC3E}">
        <p14:creationId xmlns:p14="http://schemas.microsoft.com/office/powerpoint/2010/main" val="25514263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Our optimization</a:t>
            </a:r>
            <a:r>
              <a:rPr lang="en-US" baseline="0" dirty="0" smtClean="0"/>
              <a:t> process is greedy</a:t>
            </a:r>
          </a:p>
          <a:p>
            <a:pPr marL="171450" indent="-171450">
              <a:buFont typeface="Arial"/>
              <a:buChar char="•"/>
            </a:pPr>
            <a:r>
              <a:rPr lang="en-US" baseline="0" dirty="0" smtClean="0"/>
              <a:t>Given a shape and a user specified target </a:t>
            </a:r>
            <a:r>
              <a:rPr lang="en-US" baseline="0" dirty="0" err="1" smtClean="0"/>
              <a:t>stackability</a:t>
            </a:r>
            <a:r>
              <a:rPr lang="en-US" baseline="0" dirty="0" smtClean="0"/>
              <a:t> level</a:t>
            </a:r>
          </a:p>
          <a:p>
            <a:pPr marL="171450" indent="-171450">
              <a:buFont typeface="Arial"/>
              <a:buChar char="•"/>
            </a:pPr>
            <a:endParaRPr lang="en-US" baseline="0" dirty="0" smtClean="0"/>
          </a:p>
          <a:p>
            <a:pPr marL="171450" indent="-171450">
              <a:buFont typeface="Arial"/>
              <a:buChar char="•"/>
            </a:pPr>
            <a:r>
              <a:rPr lang="en-US" baseline="0" dirty="0" smtClean="0"/>
              <a:t>It iteratively selects the best candidate from a pool of candidates and checks whether the </a:t>
            </a:r>
            <a:r>
              <a:rPr lang="en-US" baseline="0" dirty="0" err="1" smtClean="0"/>
              <a:t>stackability</a:t>
            </a:r>
            <a:r>
              <a:rPr lang="en-US" baseline="0" dirty="0" smtClean="0"/>
              <a:t> measure has been met</a:t>
            </a:r>
          </a:p>
          <a:p>
            <a:pPr marL="171450" indent="-171450">
              <a:buFont typeface="Arial"/>
              <a:buChar char="•"/>
            </a:pPr>
            <a:endParaRPr lang="en-US" baseline="0" dirty="0" smtClean="0"/>
          </a:p>
          <a:p>
            <a:pPr marL="171450" indent="-171450">
              <a:buFont typeface="Arial"/>
              <a:buChar char="•"/>
            </a:pPr>
            <a:r>
              <a:rPr lang="en-US" baseline="0" dirty="0" smtClean="0"/>
              <a:t>If not, the contact driven deformation process selects the appropriate deformation handle based on the current contact region and generates a set of candidates that are added back to the pool </a:t>
            </a:r>
          </a:p>
          <a:p>
            <a:pPr marL="171450" indent="-171450">
              <a:buFont typeface="Arial"/>
              <a:buChar char="•"/>
            </a:pPr>
            <a:endParaRPr lang="en-US" baseline="0" dirty="0" smtClean="0"/>
          </a:p>
          <a:p>
            <a:pPr marL="171450" indent="-171450">
              <a:buFont typeface="Arial"/>
              <a:buChar char="•"/>
            </a:pPr>
            <a:r>
              <a:rPr lang="en-US" baseline="0" dirty="0" smtClean="0"/>
              <a:t>This process iterates until the target is reached or no allowed deformations can increase the current </a:t>
            </a:r>
            <a:r>
              <a:rPr lang="en-US" baseline="0" dirty="0" err="1" smtClean="0"/>
              <a:t>stackability</a:t>
            </a:r>
            <a:r>
              <a:rPr lang="en-US" baseline="0" dirty="0" smtClean="0"/>
              <a:t> level</a:t>
            </a:r>
            <a:endParaRPr lang="en-US" dirty="0"/>
          </a:p>
        </p:txBody>
      </p:sp>
      <p:sp>
        <p:nvSpPr>
          <p:cNvPr id="4" name="Slide Number Placeholder 3"/>
          <p:cNvSpPr>
            <a:spLocks noGrp="1"/>
          </p:cNvSpPr>
          <p:nvPr>
            <p:ph type="sldNum" sz="quarter" idx="10"/>
          </p:nvPr>
        </p:nvSpPr>
        <p:spPr/>
        <p:txBody>
          <a:bodyPr/>
          <a:lstStyle/>
          <a:p>
            <a:fld id="{E80CB363-7ED0-0147-B459-8B1B64BC7B38}" type="slidenum">
              <a:rPr lang="en-US" smtClean="0"/>
              <a:t>31</a:t>
            </a:fld>
            <a:endParaRPr lang="en-US" dirty="0"/>
          </a:p>
        </p:txBody>
      </p:sp>
    </p:spTree>
    <p:extLst>
      <p:ext uri="{BB962C8B-B14F-4D97-AF65-F5344CB8AC3E}">
        <p14:creationId xmlns:p14="http://schemas.microsoft.com/office/powerpoint/2010/main" val="17655303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Here, I’ll </a:t>
            </a:r>
            <a:r>
              <a:rPr lang="en-US" baseline="0" dirty="0" smtClean="0"/>
              <a:t>present a full example of how the process works when </a:t>
            </a:r>
            <a:r>
              <a:rPr lang="en-US" baseline="0" dirty="0" err="1" smtClean="0"/>
              <a:t>stackablizing</a:t>
            </a:r>
            <a:r>
              <a:rPr lang="en-US" baseline="0" dirty="0" smtClean="0"/>
              <a:t> this table</a:t>
            </a:r>
          </a:p>
          <a:p>
            <a:pPr marL="171450" indent="-171450">
              <a:buFont typeface="Arial"/>
              <a:buChar char="•"/>
            </a:pPr>
            <a:endParaRPr lang="en-US" baseline="0" dirty="0" smtClean="0"/>
          </a:p>
          <a:p>
            <a:pPr marL="171450" indent="-171450">
              <a:buFont typeface="Arial"/>
              <a:buChar char="•"/>
            </a:pPr>
            <a:r>
              <a:rPr lang="en-US" baseline="0" dirty="0" smtClean="0"/>
              <a:t>As we can see, the initial shape is not space saving when using translational stacking along the upright direction</a:t>
            </a:r>
            <a:endParaRPr lang="en-US" dirty="0"/>
          </a:p>
        </p:txBody>
      </p:sp>
      <p:sp>
        <p:nvSpPr>
          <p:cNvPr id="4" name="Slide Number Placeholder 3"/>
          <p:cNvSpPr>
            <a:spLocks noGrp="1"/>
          </p:cNvSpPr>
          <p:nvPr>
            <p:ph type="sldNum" sz="quarter" idx="10"/>
          </p:nvPr>
        </p:nvSpPr>
        <p:spPr/>
        <p:txBody>
          <a:bodyPr/>
          <a:lstStyle/>
          <a:p>
            <a:fld id="{E80CB363-7ED0-0147-B459-8B1B64BC7B38}" type="slidenum">
              <a:rPr lang="en-US" smtClean="0"/>
              <a:t>32</a:t>
            </a:fld>
            <a:endParaRPr lang="en-US" dirty="0"/>
          </a:p>
        </p:txBody>
      </p:sp>
    </p:spTree>
    <p:extLst>
      <p:ext uri="{BB962C8B-B14F-4D97-AF65-F5344CB8AC3E}">
        <p14:creationId xmlns:p14="http://schemas.microsoft.com/office/powerpoint/2010/main" val="20690575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Once the different parts are fitted with the appropriate controllers and the different relations</a:t>
            </a:r>
            <a:r>
              <a:rPr lang="en-US" baseline="0" dirty="0" smtClean="0"/>
              <a:t> have been extracted</a:t>
            </a:r>
          </a:p>
          <a:p>
            <a:pPr marL="171450" indent="-171450">
              <a:buFont typeface="Arial"/>
              <a:buChar char="•"/>
            </a:pPr>
            <a:endParaRPr lang="en-US" baseline="0" dirty="0" smtClean="0"/>
          </a:p>
          <a:p>
            <a:pPr marL="171450" indent="-171450">
              <a:buFont typeface="Arial"/>
              <a:buChar char="•"/>
            </a:pPr>
            <a:r>
              <a:rPr lang="en-US" baseline="0" dirty="0" smtClean="0"/>
              <a:t>The optimization process selects the appropriate handle, in this case the last curve of the leg, and applies different deformations</a:t>
            </a:r>
          </a:p>
          <a:p>
            <a:pPr marL="171450" indent="-171450">
              <a:buFont typeface="Arial"/>
              <a:buChar char="•"/>
            </a:pPr>
            <a:endParaRPr lang="en-US" baseline="0" dirty="0" smtClean="0"/>
          </a:p>
          <a:p>
            <a:pPr marL="171450" indent="-171450">
              <a:buFont typeface="Arial"/>
              <a:buChar char="•"/>
            </a:pPr>
            <a:r>
              <a:rPr lang="en-US" baseline="0" dirty="0" smtClean="0"/>
              <a:t>The best option, as defined by the our objective, is then applied </a:t>
            </a:r>
            <a:endParaRPr lang="en-US" dirty="0"/>
          </a:p>
        </p:txBody>
      </p:sp>
      <p:sp>
        <p:nvSpPr>
          <p:cNvPr id="4" name="Slide Number Placeholder 3"/>
          <p:cNvSpPr>
            <a:spLocks noGrp="1"/>
          </p:cNvSpPr>
          <p:nvPr>
            <p:ph type="sldNum" sz="quarter" idx="10"/>
          </p:nvPr>
        </p:nvSpPr>
        <p:spPr/>
        <p:txBody>
          <a:bodyPr/>
          <a:lstStyle/>
          <a:p>
            <a:fld id="{E80CB363-7ED0-0147-B459-8B1B64BC7B38}" type="slidenum">
              <a:rPr lang="en-US" smtClean="0"/>
              <a:t>33</a:t>
            </a:fld>
            <a:endParaRPr lang="en-US" dirty="0"/>
          </a:p>
        </p:txBody>
      </p:sp>
    </p:spTree>
    <p:extLst>
      <p:ext uri="{BB962C8B-B14F-4D97-AF65-F5344CB8AC3E}">
        <p14:creationId xmlns:p14="http://schemas.microsoft.com/office/powerpoint/2010/main" val="18674064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Once the different parts are fitted with the appropriate controllers and the different relations</a:t>
            </a:r>
            <a:r>
              <a:rPr lang="en-US" baseline="0" dirty="0" smtClean="0"/>
              <a:t> have been extracted</a:t>
            </a:r>
          </a:p>
          <a:p>
            <a:pPr marL="171450" indent="-171450">
              <a:buFont typeface="Arial"/>
              <a:buChar char="•"/>
            </a:pPr>
            <a:endParaRPr lang="en-US" baseline="0" dirty="0" smtClean="0"/>
          </a:p>
          <a:p>
            <a:pPr marL="171450" indent="-171450">
              <a:buFont typeface="Arial"/>
              <a:buChar char="•"/>
            </a:pPr>
            <a:r>
              <a:rPr lang="en-US" baseline="0" dirty="0" smtClean="0"/>
              <a:t>The optimization process selects the appropriate handle, in this case the last curve of the leg, and applies different deformations</a:t>
            </a:r>
          </a:p>
          <a:p>
            <a:pPr marL="171450" indent="-171450">
              <a:buFont typeface="Arial"/>
              <a:buChar char="•"/>
            </a:pPr>
            <a:endParaRPr lang="en-US" baseline="0" dirty="0" smtClean="0"/>
          </a:p>
          <a:p>
            <a:pPr marL="171450" indent="-171450">
              <a:buFont typeface="Arial"/>
              <a:buChar char="•"/>
            </a:pPr>
            <a:r>
              <a:rPr lang="en-US" baseline="0" dirty="0" smtClean="0"/>
              <a:t>The best option, as defined by the our objective, is then applied </a:t>
            </a:r>
            <a:endParaRPr lang="en-US" dirty="0"/>
          </a:p>
        </p:txBody>
      </p:sp>
      <p:sp>
        <p:nvSpPr>
          <p:cNvPr id="4" name="Slide Number Placeholder 3"/>
          <p:cNvSpPr>
            <a:spLocks noGrp="1"/>
          </p:cNvSpPr>
          <p:nvPr>
            <p:ph type="sldNum" sz="quarter" idx="10"/>
          </p:nvPr>
        </p:nvSpPr>
        <p:spPr/>
        <p:txBody>
          <a:bodyPr/>
          <a:lstStyle/>
          <a:p>
            <a:fld id="{E80CB363-7ED0-0147-B459-8B1B64BC7B38}" type="slidenum">
              <a:rPr lang="en-US" smtClean="0"/>
              <a:t>34</a:t>
            </a:fld>
            <a:endParaRPr lang="en-US" dirty="0"/>
          </a:p>
        </p:txBody>
      </p:sp>
    </p:spTree>
    <p:extLst>
      <p:ext uri="{BB962C8B-B14F-4D97-AF65-F5344CB8AC3E}">
        <p14:creationId xmlns:p14="http://schemas.microsoft.com/office/powerpoint/2010/main" val="18674064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At</a:t>
            </a:r>
            <a:r>
              <a:rPr lang="en-US" baseline="0" dirty="0" smtClean="0"/>
              <a:t> this point, the contact region has changed into the middle part of the leg</a:t>
            </a:r>
          </a:p>
          <a:p>
            <a:pPr marL="171450" indent="-171450">
              <a:buFont typeface="Arial"/>
              <a:buChar char="•"/>
            </a:pPr>
            <a:endParaRPr lang="en-US" baseline="0" dirty="0" smtClean="0"/>
          </a:p>
          <a:p>
            <a:pPr marL="171450" indent="-171450">
              <a:buFont typeface="Arial"/>
              <a:buChar char="•"/>
            </a:pPr>
            <a:r>
              <a:rPr lang="en-US" baseline="0" dirty="0" smtClean="0"/>
              <a:t>The best deformation is again selected</a:t>
            </a:r>
            <a:endParaRPr lang="en-US" dirty="0"/>
          </a:p>
        </p:txBody>
      </p:sp>
      <p:sp>
        <p:nvSpPr>
          <p:cNvPr id="4" name="Slide Number Placeholder 3"/>
          <p:cNvSpPr>
            <a:spLocks noGrp="1"/>
          </p:cNvSpPr>
          <p:nvPr>
            <p:ph type="sldNum" sz="quarter" idx="10"/>
          </p:nvPr>
        </p:nvSpPr>
        <p:spPr/>
        <p:txBody>
          <a:bodyPr/>
          <a:lstStyle/>
          <a:p>
            <a:fld id="{E80CB363-7ED0-0147-B459-8B1B64BC7B38}" type="slidenum">
              <a:rPr lang="en-US" smtClean="0"/>
              <a:t>35</a:t>
            </a:fld>
            <a:endParaRPr lang="en-US" dirty="0"/>
          </a:p>
        </p:txBody>
      </p:sp>
    </p:spTree>
    <p:extLst>
      <p:ext uri="{BB962C8B-B14F-4D97-AF65-F5344CB8AC3E}">
        <p14:creationId xmlns:p14="http://schemas.microsoft.com/office/powerpoint/2010/main" val="18165262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And the process continues</a:t>
            </a:r>
            <a:endParaRPr lang="en-US" dirty="0"/>
          </a:p>
        </p:txBody>
      </p:sp>
      <p:sp>
        <p:nvSpPr>
          <p:cNvPr id="4" name="Slide Number Placeholder 3"/>
          <p:cNvSpPr>
            <a:spLocks noGrp="1"/>
          </p:cNvSpPr>
          <p:nvPr>
            <p:ph type="sldNum" sz="quarter" idx="10"/>
          </p:nvPr>
        </p:nvSpPr>
        <p:spPr/>
        <p:txBody>
          <a:bodyPr/>
          <a:lstStyle/>
          <a:p>
            <a:fld id="{E80CB363-7ED0-0147-B459-8B1B64BC7B38}" type="slidenum">
              <a:rPr lang="en-US" smtClean="0"/>
              <a:t>36</a:t>
            </a:fld>
            <a:endParaRPr lang="en-US" dirty="0"/>
          </a:p>
        </p:txBody>
      </p:sp>
    </p:spTree>
    <p:extLst>
      <p:ext uri="{BB962C8B-B14F-4D97-AF65-F5344CB8AC3E}">
        <p14:creationId xmlns:p14="http://schemas.microsoft.com/office/powerpoint/2010/main" val="9888979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The</a:t>
            </a:r>
            <a:r>
              <a:rPr lang="en-US" baseline="0" dirty="0" smtClean="0"/>
              <a:t> contact region may change to other controllers of the shape</a:t>
            </a:r>
          </a:p>
          <a:p>
            <a:pPr marL="171450" indent="-171450">
              <a:buFont typeface="Arial"/>
              <a:buChar char="•"/>
            </a:pPr>
            <a:endParaRPr lang="en-US" baseline="0" dirty="0" smtClean="0"/>
          </a:p>
          <a:p>
            <a:pPr marL="171450" indent="-171450">
              <a:buFont typeface="Arial"/>
              <a:buChar char="•"/>
            </a:pPr>
            <a:r>
              <a:rPr lang="en-US" baseline="0" dirty="0" smtClean="0"/>
              <a:t>but the process remains the same and the best deformation of that part is applied</a:t>
            </a:r>
            <a:endParaRPr lang="en-US" dirty="0"/>
          </a:p>
        </p:txBody>
      </p:sp>
      <p:sp>
        <p:nvSpPr>
          <p:cNvPr id="4" name="Slide Number Placeholder 3"/>
          <p:cNvSpPr>
            <a:spLocks noGrp="1"/>
          </p:cNvSpPr>
          <p:nvPr>
            <p:ph type="sldNum" sz="quarter" idx="10"/>
          </p:nvPr>
        </p:nvSpPr>
        <p:spPr/>
        <p:txBody>
          <a:bodyPr/>
          <a:lstStyle/>
          <a:p>
            <a:fld id="{E80CB363-7ED0-0147-B459-8B1B64BC7B38}" type="slidenum">
              <a:rPr lang="en-US" smtClean="0"/>
              <a:t>37</a:t>
            </a:fld>
            <a:endParaRPr lang="en-US" dirty="0"/>
          </a:p>
        </p:txBody>
      </p:sp>
    </p:spTree>
    <p:extLst>
      <p:ext uri="{BB962C8B-B14F-4D97-AF65-F5344CB8AC3E}">
        <p14:creationId xmlns:p14="http://schemas.microsoft.com/office/powerpoint/2010/main" val="41737003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Once the target</a:t>
            </a:r>
            <a:r>
              <a:rPr lang="en-US" baseline="0" dirty="0" smtClean="0"/>
              <a:t> </a:t>
            </a:r>
            <a:r>
              <a:rPr lang="en-US" baseline="0" dirty="0" err="1" smtClean="0"/>
              <a:t>stackability</a:t>
            </a:r>
            <a:r>
              <a:rPr lang="en-US" baseline="0" dirty="0" smtClean="0"/>
              <a:t> is met, the table can now be stacked while saving much more space and its overall shape preserved</a:t>
            </a:r>
            <a:endParaRPr lang="en-US" dirty="0"/>
          </a:p>
        </p:txBody>
      </p:sp>
      <p:sp>
        <p:nvSpPr>
          <p:cNvPr id="4" name="Slide Number Placeholder 3"/>
          <p:cNvSpPr>
            <a:spLocks noGrp="1"/>
          </p:cNvSpPr>
          <p:nvPr>
            <p:ph type="sldNum" sz="quarter" idx="10"/>
          </p:nvPr>
        </p:nvSpPr>
        <p:spPr/>
        <p:txBody>
          <a:bodyPr/>
          <a:lstStyle/>
          <a:p>
            <a:fld id="{E80CB363-7ED0-0147-B459-8B1B64BC7B38}" type="slidenum">
              <a:rPr lang="en-US" smtClean="0"/>
              <a:t>38</a:t>
            </a:fld>
            <a:endParaRPr lang="en-US" dirty="0"/>
          </a:p>
        </p:txBody>
      </p:sp>
    </p:spTree>
    <p:extLst>
      <p:ext uri="{BB962C8B-B14F-4D97-AF65-F5344CB8AC3E}">
        <p14:creationId xmlns:p14="http://schemas.microsoft.com/office/powerpoint/2010/main" val="7298853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Here, we show another example of a coffee mug initially having bad </a:t>
            </a:r>
            <a:r>
              <a:rPr lang="en-US" dirty="0" err="1" smtClean="0"/>
              <a:t>stackability</a:t>
            </a:r>
            <a:endParaRPr lang="en-US" dirty="0" smtClean="0"/>
          </a:p>
          <a:p>
            <a:pPr marL="171450" indent="-171450">
              <a:buFont typeface="Arial"/>
              <a:buChar char="•"/>
            </a:pPr>
            <a:endParaRPr lang="en-US" baseline="0"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The contact driven</a:t>
            </a:r>
            <a:r>
              <a:rPr lang="en-US" baseline="0" dirty="0" smtClean="0"/>
              <a:t> deformation generates different choices and the best one is selected</a:t>
            </a:r>
            <a:endParaRPr lang="en-US" dirty="0" smtClean="0"/>
          </a:p>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E80CB363-7ED0-0147-B459-8B1B64BC7B38}" type="slidenum">
              <a:rPr lang="en-US" smtClean="0"/>
              <a:t>39</a:t>
            </a:fld>
            <a:endParaRPr lang="en-US" dirty="0"/>
          </a:p>
        </p:txBody>
      </p:sp>
    </p:spTree>
    <p:extLst>
      <p:ext uri="{BB962C8B-B14F-4D97-AF65-F5344CB8AC3E}">
        <p14:creationId xmlns:p14="http://schemas.microsoft.com/office/powerpoint/2010/main" val="3888140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two challenges</a:t>
            </a:r>
            <a:r>
              <a:rPr lang="en-US" baseline="0" dirty="0" smtClean="0"/>
              <a:t> in our way.</a:t>
            </a:r>
          </a:p>
          <a:p>
            <a:r>
              <a:rPr lang="en-US" baseline="0" dirty="0" smtClean="0"/>
              <a:t>The first is to geometrically understand stacking of shapes. Let’s take a look at these two chairs. They are very similar. However, if you stack them, you will get very different results. </a:t>
            </a:r>
          </a:p>
          <a:p>
            <a:r>
              <a:rPr lang="en-US" baseline="0" dirty="0" smtClean="0"/>
              <a:t>The chair on the right can be stacked much more compact, such that save a lot space for you. </a:t>
            </a:r>
          </a:p>
          <a:p>
            <a:r>
              <a:rPr lang="en-US" baseline="0" dirty="0" smtClean="0"/>
              <a:t>So the challenge is really to understand why subtle difference on the shapes can influence stacking so much. </a:t>
            </a:r>
            <a:endParaRPr lang="en-US" dirty="0"/>
          </a:p>
        </p:txBody>
      </p:sp>
      <p:sp>
        <p:nvSpPr>
          <p:cNvPr id="4" name="Slide Number Placeholder 3"/>
          <p:cNvSpPr>
            <a:spLocks noGrp="1"/>
          </p:cNvSpPr>
          <p:nvPr>
            <p:ph type="sldNum" sz="quarter" idx="10"/>
          </p:nvPr>
        </p:nvSpPr>
        <p:spPr/>
        <p:txBody>
          <a:bodyPr/>
          <a:lstStyle/>
          <a:p>
            <a:fld id="{E80CB363-7ED0-0147-B459-8B1B64BC7B38}" type="slidenum">
              <a:rPr lang="en-US" smtClean="0"/>
              <a:t>4</a:t>
            </a:fld>
            <a:endParaRPr lang="en-US" dirty="0"/>
          </a:p>
        </p:txBody>
      </p:sp>
    </p:spTree>
    <p:extLst>
      <p:ext uri="{BB962C8B-B14F-4D97-AF65-F5344CB8AC3E}">
        <p14:creationId xmlns:p14="http://schemas.microsoft.com/office/powerpoint/2010/main" val="25001012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The </a:t>
            </a:r>
            <a:r>
              <a:rPr lang="en-US" dirty="0" err="1" smtClean="0"/>
              <a:t>stackability</a:t>
            </a:r>
            <a:r>
              <a:rPr lang="en-US" dirty="0" smtClean="0"/>
              <a:t> has slightly increased, and the contact region has changed</a:t>
            </a:r>
            <a:endParaRPr lang="en-US" dirty="0"/>
          </a:p>
        </p:txBody>
      </p:sp>
      <p:sp>
        <p:nvSpPr>
          <p:cNvPr id="4" name="Slide Number Placeholder 3"/>
          <p:cNvSpPr>
            <a:spLocks noGrp="1"/>
          </p:cNvSpPr>
          <p:nvPr>
            <p:ph type="sldNum" sz="quarter" idx="10"/>
          </p:nvPr>
        </p:nvSpPr>
        <p:spPr/>
        <p:txBody>
          <a:bodyPr/>
          <a:lstStyle/>
          <a:p>
            <a:fld id="{E80CB363-7ED0-0147-B459-8B1B64BC7B38}" type="slidenum">
              <a:rPr lang="en-US" smtClean="0"/>
              <a:t>40</a:t>
            </a:fld>
            <a:endParaRPr lang="en-US" dirty="0"/>
          </a:p>
        </p:txBody>
      </p:sp>
    </p:spTree>
    <p:extLst>
      <p:ext uri="{BB962C8B-B14F-4D97-AF65-F5344CB8AC3E}">
        <p14:creationId xmlns:p14="http://schemas.microsoft.com/office/powerpoint/2010/main" val="28951372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With</a:t>
            </a:r>
            <a:r>
              <a:rPr lang="en-US" baseline="0" dirty="0" smtClean="0"/>
              <a:t> the presence of the cup’s handle the process seem to alternate between shrinking the bottom of the cup and..</a:t>
            </a:r>
            <a:endParaRPr lang="en-US" dirty="0"/>
          </a:p>
        </p:txBody>
      </p:sp>
      <p:sp>
        <p:nvSpPr>
          <p:cNvPr id="4" name="Slide Number Placeholder 3"/>
          <p:cNvSpPr>
            <a:spLocks noGrp="1"/>
          </p:cNvSpPr>
          <p:nvPr>
            <p:ph type="sldNum" sz="quarter" idx="10"/>
          </p:nvPr>
        </p:nvSpPr>
        <p:spPr/>
        <p:txBody>
          <a:bodyPr/>
          <a:lstStyle/>
          <a:p>
            <a:fld id="{E80CB363-7ED0-0147-B459-8B1B64BC7B38}" type="slidenum">
              <a:rPr lang="en-US" smtClean="0"/>
              <a:t>41</a:t>
            </a:fld>
            <a:endParaRPr lang="en-US" dirty="0"/>
          </a:p>
        </p:txBody>
      </p:sp>
    </p:spTree>
    <p:extLst>
      <p:ext uri="{BB962C8B-B14F-4D97-AF65-F5344CB8AC3E}">
        <p14:creationId xmlns:p14="http://schemas.microsoft.com/office/powerpoint/2010/main" val="4839400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moving the handle upwards</a:t>
            </a:r>
            <a:endParaRPr lang="en-US" dirty="0" smtClean="0"/>
          </a:p>
        </p:txBody>
      </p:sp>
      <p:sp>
        <p:nvSpPr>
          <p:cNvPr id="4" name="Slide Number Placeholder 3"/>
          <p:cNvSpPr>
            <a:spLocks noGrp="1"/>
          </p:cNvSpPr>
          <p:nvPr>
            <p:ph type="sldNum" sz="quarter" idx="10"/>
          </p:nvPr>
        </p:nvSpPr>
        <p:spPr/>
        <p:txBody>
          <a:bodyPr/>
          <a:lstStyle/>
          <a:p>
            <a:fld id="{E80CB363-7ED0-0147-B459-8B1B64BC7B38}" type="slidenum">
              <a:rPr lang="en-US" smtClean="0"/>
              <a:t>42</a:t>
            </a:fld>
            <a:endParaRPr lang="en-US" dirty="0"/>
          </a:p>
        </p:txBody>
      </p:sp>
    </p:spTree>
    <p:extLst>
      <p:ext uri="{BB962C8B-B14F-4D97-AF65-F5344CB8AC3E}">
        <p14:creationId xmlns:p14="http://schemas.microsoft.com/office/powerpoint/2010/main" val="19811277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Here is</a:t>
            </a:r>
            <a:r>
              <a:rPr lang="en-US" baseline="0" dirty="0" smtClean="0"/>
              <a:t> the final result with the user defined target is met</a:t>
            </a:r>
            <a:endParaRPr lang="en-US" dirty="0"/>
          </a:p>
        </p:txBody>
      </p:sp>
      <p:sp>
        <p:nvSpPr>
          <p:cNvPr id="4" name="Slide Number Placeholder 3"/>
          <p:cNvSpPr>
            <a:spLocks noGrp="1"/>
          </p:cNvSpPr>
          <p:nvPr>
            <p:ph type="sldNum" sz="quarter" idx="10"/>
          </p:nvPr>
        </p:nvSpPr>
        <p:spPr/>
        <p:txBody>
          <a:bodyPr/>
          <a:lstStyle/>
          <a:p>
            <a:fld id="{E80CB363-7ED0-0147-B459-8B1B64BC7B38}" type="slidenum">
              <a:rPr lang="en-US" smtClean="0"/>
              <a:t>43</a:t>
            </a:fld>
            <a:endParaRPr lang="en-US" dirty="0"/>
          </a:p>
        </p:txBody>
      </p:sp>
    </p:spTree>
    <p:extLst>
      <p:ext uri="{BB962C8B-B14F-4D97-AF65-F5344CB8AC3E}">
        <p14:creationId xmlns:p14="http://schemas.microsoft.com/office/powerpoint/2010/main" val="13035124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We</a:t>
            </a:r>
            <a:r>
              <a:rPr lang="en-US" baseline="0" dirty="0" smtClean="0"/>
              <a:t> have implemented a proof-of-concept tool that applies the </a:t>
            </a:r>
            <a:r>
              <a:rPr lang="en-US" baseline="0" dirty="0" err="1" smtClean="0"/>
              <a:t>stackabilization</a:t>
            </a:r>
            <a:r>
              <a:rPr lang="en-US" baseline="0" dirty="0" smtClean="0"/>
              <a:t> process to 3D models</a:t>
            </a:r>
          </a:p>
          <a:p>
            <a:pPr marL="171450" indent="-171450">
              <a:buFont typeface="Arial"/>
              <a:buChar char="•"/>
            </a:pPr>
            <a:endParaRPr lang="en-US" baseline="0" dirty="0" smtClean="0"/>
          </a:p>
          <a:p>
            <a:pPr marL="171450" indent="-171450">
              <a:buFont typeface="Arial"/>
              <a:buChar char="•"/>
            </a:pPr>
            <a:r>
              <a:rPr lang="en-US" baseline="0" dirty="0" smtClean="0"/>
              <a:t>For each model loaded we assume it is well segmented, and assume the user assists in the controller fitting process on the different parts</a:t>
            </a:r>
            <a:endParaRPr lang="en-US" dirty="0"/>
          </a:p>
        </p:txBody>
      </p:sp>
      <p:sp>
        <p:nvSpPr>
          <p:cNvPr id="4" name="Slide Number Placeholder 3"/>
          <p:cNvSpPr>
            <a:spLocks noGrp="1"/>
          </p:cNvSpPr>
          <p:nvPr>
            <p:ph type="sldNum" sz="quarter" idx="10"/>
          </p:nvPr>
        </p:nvSpPr>
        <p:spPr/>
        <p:txBody>
          <a:bodyPr/>
          <a:lstStyle/>
          <a:p>
            <a:fld id="{E80CB363-7ED0-0147-B459-8B1B64BC7B38}" type="slidenum">
              <a:rPr lang="en-US" smtClean="0"/>
              <a:t>44</a:t>
            </a:fld>
            <a:endParaRPr lang="en-US" dirty="0"/>
          </a:p>
        </p:txBody>
      </p:sp>
    </p:spTree>
    <p:extLst>
      <p:ext uri="{BB962C8B-B14F-4D97-AF65-F5344CB8AC3E}">
        <p14:creationId xmlns:p14="http://schemas.microsoft.com/office/powerpoint/2010/main" val="23713267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The primitive fitting process also affects the behavior of</a:t>
            </a:r>
            <a:r>
              <a:rPr lang="en-US" baseline="0" dirty="0" smtClean="0"/>
              <a:t> the deformation </a:t>
            </a:r>
          </a:p>
          <a:p>
            <a:pPr marL="171450" indent="-171450">
              <a:buFont typeface="Arial"/>
              <a:buChar char="•"/>
            </a:pPr>
            <a:endParaRPr lang="en-US" baseline="0" dirty="0" smtClean="0"/>
          </a:p>
          <a:p>
            <a:pPr marL="171450" indent="-171450">
              <a:buFont typeface="Arial"/>
              <a:buChar char="•"/>
            </a:pPr>
            <a:r>
              <a:rPr lang="en-US" baseline="0" dirty="0" smtClean="0"/>
              <a:t>We can see that by using the more rigid cuboid controllers for the legs we scarified the width of the original table, where as using the more flexible generalized cylinder kept the table top intact </a:t>
            </a:r>
          </a:p>
          <a:p>
            <a:pPr marL="171450" indent="-171450">
              <a:buFont typeface="Arial"/>
              <a:buChar char="•"/>
            </a:pPr>
            <a:endParaRPr lang="en-US" baseline="0" dirty="0" smtClean="0"/>
          </a:p>
          <a:p>
            <a:pPr marL="171450" indent="-171450">
              <a:buFont typeface="Arial"/>
              <a:buChar char="•"/>
            </a:pPr>
            <a:r>
              <a:rPr lang="en-US" baseline="0" dirty="0" smtClean="0"/>
              <a:t>In our implementation we relay on the user’s assistance for the choice of controllers. In practice this is achieved with simple clicks on the parts</a:t>
            </a:r>
          </a:p>
          <a:p>
            <a:pPr marL="171450" indent="-171450">
              <a:buFont typeface="Arial"/>
              <a:buChar char="•"/>
            </a:pPr>
            <a:endParaRPr lang="en-US" baseline="0" dirty="0" smtClean="0"/>
          </a:p>
          <a:p>
            <a:pPr marL="171450" indent="-171450">
              <a:buFont typeface="Arial"/>
              <a:buChar char="•"/>
            </a:pPr>
            <a:r>
              <a:rPr lang="en-US" baseline="0" dirty="0" smtClean="0"/>
              <a:t>We think this prerequisite can be incorporated in the search process</a:t>
            </a:r>
            <a:endParaRPr lang="en-US" dirty="0"/>
          </a:p>
        </p:txBody>
      </p:sp>
      <p:sp>
        <p:nvSpPr>
          <p:cNvPr id="4" name="Slide Number Placeholder 3"/>
          <p:cNvSpPr>
            <a:spLocks noGrp="1"/>
          </p:cNvSpPr>
          <p:nvPr>
            <p:ph type="sldNum" sz="quarter" idx="10"/>
          </p:nvPr>
        </p:nvSpPr>
        <p:spPr/>
        <p:txBody>
          <a:bodyPr/>
          <a:lstStyle/>
          <a:p>
            <a:fld id="{E80CB363-7ED0-0147-B459-8B1B64BC7B38}" type="slidenum">
              <a:rPr lang="en-US" smtClean="0"/>
              <a:t>45</a:t>
            </a:fld>
            <a:endParaRPr lang="en-US" dirty="0"/>
          </a:p>
        </p:txBody>
      </p:sp>
    </p:spTree>
    <p:extLst>
      <p:ext uri="{BB962C8B-B14F-4D97-AF65-F5344CB8AC3E}">
        <p14:creationId xmlns:p14="http://schemas.microsoft.com/office/powerpoint/2010/main" val="28956543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As part of the input, we also need to</a:t>
            </a:r>
            <a:r>
              <a:rPr lang="en-US" baseline="0" dirty="0" smtClean="0"/>
              <a:t> extract part relations</a:t>
            </a:r>
          </a:p>
          <a:p>
            <a:pPr marL="171450" indent="-171450">
              <a:buFont typeface="Arial"/>
              <a:buChar char="•"/>
            </a:pPr>
            <a:endParaRPr lang="en-US" dirty="0" smtClean="0"/>
          </a:p>
          <a:p>
            <a:pPr marL="171450" indent="-171450">
              <a:buFont typeface="Arial"/>
              <a:buChar char="•"/>
            </a:pPr>
            <a:r>
              <a:rPr lang="en-US" dirty="0" smtClean="0"/>
              <a:t>In</a:t>
            </a:r>
            <a:r>
              <a:rPr lang="en-US" baseline="0" dirty="0" smtClean="0"/>
              <a:t> our implementation we analyze the intersection of the parts in order to classify the joints</a:t>
            </a:r>
          </a:p>
          <a:p>
            <a:pPr marL="171450" indent="-171450">
              <a:buFont typeface="Arial"/>
              <a:buChar char="•"/>
            </a:pPr>
            <a:endParaRPr lang="en-US" baseline="0" dirty="0" smtClean="0"/>
          </a:p>
          <a:p>
            <a:pPr marL="171450" indent="-171450">
              <a:buFont typeface="Arial"/>
              <a:buChar char="•"/>
            </a:pPr>
            <a:r>
              <a:rPr lang="en-US" baseline="0" dirty="0" smtClean="0"/>
              <a:t>Symmetry relations at the current implementation is manually defined</a:t>
            </a:r>
          </a:p>
          <a:p>
            <a:pPr marL="171450" indent="-171450">
              <a:buFont typeface="Arial"/>
              <a:buChar char="•"/>
            </a:pPr>
            <a:endParaRPr lang="en-US" baseline="0" dirty="0" smtClean="0"/>
          </a:p>
          <a:p>
            <a:pPr marL="171450" indent="-171450">
              <a:buFont typeface="Arial"/>
              <a:buChar char="•"/>
            </a:pPr>
            <a:r>
              <a:rPr lang="en-US" baseline="0" dirty="0" smtClean="0"/>
              <a:t>But we also think that its possible to automate this task</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E80CB363-7ED0-0147-B459-8B1B64BC7B38}" type="slidenum">
              <a:rPr lang="en-US" smtClean="0"/>
              <a:t>46</a:t>
            </a:fld>
            <a:endParaRPr lang="en-US" dirty="0"/>
          </a:p>
        </p:txBody>
      </p:sp>
    </p:spTree>
    <p:extLst>
      <p:ext uri="{BB962C8B-B14F-4D97-AF65-F5344CB8AC3E}">
        <p14:creationId xmlns:p14="http://schemas.microsoft.com/office/powerpoint/2010/main" val="31025430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We now show more</a:t>
            </a:r>
            <a:r>
              <a:rPr lang="en-US" baseline="0" dirty="0" smtClean="0"/>
              <a:t> results of our </a:t>
            </a:r>
            <a:r>
              <a:rPr lang="en-US" baseline="0" dirty="0" err="1" smtClean="0"/>
              <a:t>stackablization</a:t>
            </a:r>
            <a:r>
              <a:rPr lang="en-US" baseline="0" dirty="0" smtClean="0"/>
              <a:t> tool</a:t>
            </a:r>
            <a:endParaRPr lang="en-US" dirty="0"/>
          </a:p>
        </p:txBody>
      </p:sp>
      <p:sp>
        <p:nvSpPr>
          <p:cNvPr id="4" name="Slide Number Placeholder 3"/>
          <p:cNvSpPr>
            <a:spLocks noGrp="1"/>
          </p:cNvSpPr>
          <p:nvPr>
            <p:ph type="sldNum" sz="quarter" idx="10"/>
          </p:nvPr>
        </p:nvSpPr>
        <p:spPr/>
        <p:txBody>
          <a:bodyPr/>
          <a:lstStyle/>
          <a:p>
            <a:fld id="{E80CB363-7ED0-0147-B459-8B1B64BC7B38}" type="slidenum">
              <a:rPr lang="en-US" smtClean="0"/>
              <a:t>47</a:t>
            </a:fld>
            <a:endParaRPr lang="en-US" dirty="0"/>
          </a:p>
        </p:txBody>
      </p:sp>
    </p:spTree>
    <p:extLst>
      <p:ext uri="{BB962C8B-B14F-4D97-AF65-F5344CB8AC3E}">
        <p14:creationId xmlns:p14="http://schemas.microsoft.com/office/powerpoint/2010/main" val="37856370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The white</a:t>
            </a:r>
            <a:r>
              <a:rPr lang="en-US" baseline="0" dirty="0" smtClean="0"/>
              <a:t> objects are the input shapes</a:t>
            </a:r>
          </a:p>
          <a:p>
            <a:pPr marL="171450" indent="-171450">
              <a:buFont typeface="Arial"/>
              <a:buChar char="•"/>
            </a:pPr>
            <a:r>
              <a:rPr lang="en-US" baseline="0" dirty="0" smtClean="0"/>
              <a:t>The yellow stack show the best stacking possible for the input shape before the </a:t>
            </a:r>
            <a:r>
              <a:rPr lang="en-US" baseline="0" dirty="0" err="1" smtClean="0"/>
              <a:t>stackabilization</a:t>
            </a:r>
            <a:r>
              <a:rPr lang="en-US" baseline="0" dirty="0" smtClean="0"/>
              <a:t> process</a:t>
            </a:r>
          </a:p>
          <a:p>
            <a:pPr marL="171450" indent="-171450">
              <a:buFont typeface="Arial"/>
              <a:buChar char="•"/>
            </a:pPr>
            <a:r>
              <a:rPr lang="en-US" baseline="0" dirty="0" smtClean="0"/>
              <a:t>The green stacks are the result of our </a:t>
            </a:r>
            <a:r>
              <a:rPr lang="en-US" baseline="0" dirty="0" err="1" smtClean="0"/>
              <a:t>stackablization</a:t>
            </a:r>
            <a:r>
              <a:rPr lang="en-US" baseline="0" dirty="0" smtClean="0"/>
              <a:t> process</a:t>
            </a:r>
            <a:endParaRPr lang="en-US" dirty="0"/>
          </a:p>
        </p:txBody>
      </p:sp>
      <p:sp>
        <p:nvSpPr>
          <p:cNvPr id="4" name="Slide Number Placeholder 3"/>
          <p:cNvSpPr>
            <a:spLocks noGrp="1"/>
          </p:cNvSpPr>
          <p:nvPr>
            <p:ph type="sldNum" sz="quarter" idx="10"/>
          </p:nvPr>
        </p:nvSpPr>
        <p:spPr/>
        <p:txBody>
          <a:bodyPr/>
          <a:lstStyle/>
          <a:p>
            <a:fld id="{E80CB363-7ED0-0147-B459-8B1B64BC7B38}" type="slidenum">
              <a:rPr lang="en-US" smtClean="0"/>
              <a:t>48</a:t>
            </a:fld>
            <a:endParaRPr lang="en-US" dirty="0"/>
          </a:p>
        </p:txBody>
      </p:sp>
    </p:spTree>
    <p:extLst>
      <p:ext uri="{BB962C8B-B14F-4D97-AF65-F5344CB8AC3E}">
        <p14:creationId xmlns:p14="http://schemas.microsoft.com/office/powerpoint/2010/main" val="18150899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Here we see a complex basket and a</a:t>
            </a:r>
            <a:r>
              <a:rPr lang="en-US" baseline="0" dirty="0" smtClean="0"/>
              <a:t> bucket</a:t>
            </a:r>
            <a:endParaRPr lang="en-US" dirty="0"/>
          </a:p>
        </p:txBody>
      </p:sp>
      <p:sp>
        <p:nvSpPr>
          <p:cNvPr id="4" name="Slide Number Placeholder 3"/>
          <p:cNvSpPr>
            <a:spLocks noGrp="1"/>
          </p:cNvSpPr>
          <p:nvPr>
            <p:ph type="sldNum" sz="quarter" idx="10"/>
          </p:nvPr>
        </p:nvSpPr>
        <p:spPr/>
        <p:txBody>
          <a:bodyPr/>
          <a:lstStyle/>
          <a:p>
            <a:fld id="{E80CB363-7ED0-0147-B459-8B1B64BC7B38}" type="slidenum">
              <a:rPr lang="en-US" smtClean="0"/>
              <a:t>49</a:t>
            </a:fld>
            <a:endParaRPr lang="en-US" dirty="0"/>
          </a:p>
        </p:txBody>
      </p:sp>
    </p:spTree>
    <p:extLst>
      <p:ext uri="{BB962C8B-B14F-4D97-AF65-F5344CB8AC3E}">
        <p14:creationId xmlns:p14="http://schemas.microsoft.com/office/powerpoint/2010/main" val="2185699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a:t>
            </a:r>
            <a:r>
              <a:rPr lang="en-US" baseline="0" dirty="0" smtClean="0"/>
              <a:t> challenge is from the fact that we want to preserve the shape as much as possible when making them more stackable. </a:t>
            </a:r>
          </a:p>
          <a:p>
            <a:r>
              <a:rPr lang="en-US" baseline="0" dirty="0" smtClean="0"/>
              <a:t>Given the </a:t>
            </a:r>
            <a:r>
              <a:rPr lang="en-US" baseline="0" dirty="0" err="1" smtClean="0"/>
              <a:t>unstackable</a:t>
            </a:r>
            <a:r>
              <a:rPr lang="en-US" baseline="0" dirty="0" smtClean="0"/>
              <a:t> stool, simply squeezing it may allow us to store more shapes within the same space. But its functionality has almost been destroyed. Another idea might be stretching the legs a lot to make it cone-like, but this introduced huge shape distortion. </a:t>
            </a:r>
          </a:p>
          <a:p>
            <a:r>
              <a:rPr lang="en-US" baseline="0" dirty="0" smtClean="0"/>
              <a:t>A more balanced solution might be the one in green showed on the right. </a:t>
            </a:r>
          </a:p>
          <a:p>
            <a:r>
              <a:rPr lang="en-US" baseline="0" dirty="0" smtClean="0"/>
              <a:t>So the challenge is to make a compromise between space saving and shape preserving. </a:t>
            </a:r>
          </a:p>
        </p:txBody>
      </p:sp>
      <p:sp>
        <p:nvSpPr>
          <p:cNvPr id="4" name="Slide Number Placeholder 3"/>
          <p:cNvSpPr>
            <a:spLocks noGrp="1"/>
          </p:cNvSpPr>
          <p:nvPr>
            <p:ph type="sldNum" sz="quarter" idx="10"/>
          </p:nvPr>
        </p:nvSpPr>
        <p:spPr/>
        <p:txBody>
          <a:bodyPr/>
          <a:lstStyle/>
          <a:p>
            <a:fld id="{E80CB363-7ED0-0147-B459-8B1B64BC7B38}" type="slidenum">
              <a:rPr lang="en-US" smtClean="0"/>
              <a:t>5</a:t>
            </a:fld>
            <a:endParaRPr lang="en-US" dirty="0"/>
          </a:p>
        </p:txBody>
      </p:sp>
    </p:spTree>
    <p:extLst>
      <p:ext uri="{BB962C8B-B14F-4D97-AF65-F5344CB8AC3E}">
        <p14:creationId xmlns:p14="http://schemas.microsoft.com/office/powerpoint/2010/main" val="250010128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Different types of chairs that</a:t>
            </a:r>
            <a:r>
              <a:rPr lang="en-US" baseline="0" dirty="0" smtClean="0"/>
              <a:t> stack vertically or horizontally</a:t>
            </a:r>
            <a:endParaRPr lang="en-US" dirty="0"/>
          </a:p>
        </p:txBody>
      </p:sp>
      <p:sp>
        <p:nvSpPr>
          <p:cNvPr id="4" name="Slide Number Placeholder 3"/>
          <p:cNvSpPr>
            <a:spLocks noGrp="1"/>
          </p:cNvSpPr>
          <p:nvPr>
            <p:ph type="sldNum" sz="quarter" idx="10"/>
          </p:nvPr>
        </p:nvSpPr>
        <p:spPr/>
        <p:txBody>
          <a:bodyPr/>
          <a:lstStyle/>
          <a:p>
            <a:fld id="{E80CB363-7ED0-0147-B459-8B1B64BC7B38}" type="slidenum">
              <a:rPr lang="en-US" smtClean="0"/>
              <a:t>50</a:t>
            </a:fld>
            <a:endParaRPr lang="en-US" dirty="0"/>
          </a:p>
        </p:txBody>
      </p:sp>
    </p:spTree>
    <p:extLst>
      <p:ext uri="{BB962C8B-B14F-4D97-AF65-F5344CB8AC3E}">
        <p14:creationId xmlns:p14="http://schemas.microsoft.com/office/powerpoint/2010/main" val="22941820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Here is a table with a complex set of legs and a chair with disproportional parts</a:t>
            </a:r>
            <a:endParaRPr lang="en-US" dirty="0"/>
          </a:p>
        </p:txBody>
      </p:sp>
      <p:sp>
        <p:nvSpPr>
          <p:cNvPr id="4" name="Slide Number Placeholder 3"/>
          <p:cNvSpPr>
            <a:spLocks noGrp="1"/>
          </p:cNvSpPr>
          <p:nvPr>
            <p:ph type="sldNum" sz="quarter" idx="10"/>
          </p:nvPr>
        </p:nvSpPr>
        <p:spPr/>
        <p:txBody>
          <a:bodyPr/>
          <a:lstStyle/>
          <a:p>
            <a:fld id="{E80CB363-7ED0-0147-B459-8B1B64BC7B38}" type="slidenum">
              <a:rPr lang="en-US" smtClean="0"/>
              <a:t>51</a:t>
            </a:fld>
            <a:endParaRPr lang="en-US" dirty="0"/>
          </a:p>
        </p:txBody>
      </p:sp>
    </p:spTree>
    <p:extLst>
      <p:ext uri="{BB962C8B-B14F-4D97-AF65-F5344CB8AC3E}">
        <p14:creationId xmlns:p14="http://schemas.microsoft.com/office/powerpoint/2010/main" val="20658634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SLIENCE</a:t>
            </a:r>
            <a:endParaRPr lang="en-US" dirty="0"/>
          </a:p>
        </p:txBody>
      </p:sp>
      <p:sp>
        <p:nvSpPr>
          <p:cNvPr id="4" name="Slide Number Placeholder 3"/>
          <p:cNvSpPr>
            <a:spLocks noGrp="1"/>
          </p:cNvSpPr>
          <p:nvPr>
            <p:ph type="sldNum" sz="quarter" idx="10"/>
          </p:nvPr>
        </p:nvSpPr>
        <p:spPr/>
        <p:txBody>
          <a:bodyPr/>
          <a:lstStyle/>
          <a:p>
            <a:fld id="{E80CB363-7ED0-0147-B459-8B1B64BC7B38}" type="slidenum">
              <a:rPr lang="en-US" smtClean="0"/>
              <a:t>52</a:t>
            </a:fld>
            <a:endParaRPr lang="en-US" dirty="0"/>
          </a:p>
        </p:txBody>
      </p:sp>
    </p:spTree>
    <p:extLst>
      <p:ext uri="{BB962C8B-B14F-4D97-AF65-F5344CB8AC3E}">
        <p14:creationId xmlns:p14="http://schemas.microsoft.com/office/powerpoint/2010/main" val="16077515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So, we have defined</a:t>
            </a:r>
            <a:r>
              <a:rPr lang="en-US" baseline="0" dirty="0" smtClean="0"/>
              <a:t> a novel measure for the </a:t>
            </a:r>
            <a:r>
              <a:rPr lang="en-US" baseline="0" dirty="0" err="1" smtClean="0"/>
              <a:t>stackability</a:t>
            </a:r>
            <a:r>
              <a:rPr lang="en-US" baseline="0" dirty="0" smtClean="0"/>
              <a:t> of the shape based on the ratio of the space saved </a:t>
            </a:r>
          </a:p>
          <a:p>
            <a:pPr marL="171450" indent="-171450">
              <a:buFont typeface="Arial"/>
              <a:buChar char="•"/>
            </a:pPr>
            <a:r>
              <a:rPr lang="en-US" dirty="0" smtClean="0"/>
              <a:t>We also presented</a:t>
            </a:r>
            <a:r>
              <a:rPr lang="en-US" baseline="0" dirty="0" smtClean="0"/>
              <a:t> a simple framework to compute stackable versions of the shape by analyzing it and optimizing towards a more stackable version while preserving its shape</a:t>
            </a:r>
            <a:endParaRPr lang="en-US" dirty="0"/>
          </a:p>
        </p:txBody>
      </p:sp>
      <p:sp>
        <p:nvSpPr>
          <p:cNvPr id="4" name="Slide Number Placeholder 3"/>
          <p:cNvSpPr>
            <a:spLocks noGrp="1"/>
          </p:cNvSpPr>
          <p:nvPr>
            <p:ph type="sldNum" sz="quarter" idx="10"/>
          </p:nvPr>
        </p:nvSpPr>
        <p:spPr/>
        <p:txBody>
          <a:bodyPr/>
          <a:lstStyle/>
          <a:p>
            <a:fld id="{E80CB363-7ED0-0147-B459-8B1B64BC7B38}" type="slidenum">
              <a:rPr lang="en-US" smtClean="0"/>
              <a:t>53</a:t>
            </a:fld>
            <a:endParaRPr lang="en-US" dirty="0"/>
          </a:p>
        </p:txBody>
      </p:sp>
    </p:spTree>
    <p:extLst>
      <p:ext uri="{BB962C8B-B14F-4D97-AF65-F5344CB8AC3E}">
        <p14:creationId xmlns:p14="http://schemas.microsoft.com/office/powerpoint/2010/main" val="38044302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Our</a:t>
            </a:r>
            <a:r>
              <a:rPr lang="en-US" baseline="0" dirty="0" smtClean="0"/>
              <a:t> implementation is limited by the set of allowable deformation operations defining the search space</a:t>
            </a:r>
          </a:p>
          <a:p>
            <a:pPr marL="171450" indent="-171450">
              <a:buFont typeface="Arial"/>
              <a:buChar char="•"/>
            </a:pPr>
            <a:endParaRPr lang="en-US" baseline="0" dirty="0" smtClean="0"/>
          </a:p>
          <a:p>
            <a:pPr marL="171450" indent="-171450">
              <a:buFont typeface="Arial"/>
              <a:buChar char="•"/>
            </a:pPr>
            <a:r>
              <a:rPr lang="en-US" baseline="0" dirty="0" smtClean="0"/>
              <a:t>In this swivel chair example, the algorithm stops at the shown stage in the middle with no </a:t>
            </a:r>
            <a:r>
              <a:rPr lang="en-US" baseline="0" dirty="0" err="1" smtClean="0"/>
              <a:t>stackability</a:t>
            </a:r>
            <a:r>
              <a:rPr lang="en-US" baseline="0" dirty="0" smtClean="0"/>
              <a:t> improvements. </a:t>
            </a:r>
          </a:p>
          <a:p>
            <a:pPr marL="171450" indent="-171450">
              <a:buFont typeface="Arial"/>
              <a:buChar char="•"/>
            </a:pPr>
            <a:endParaRPr lang="en-US" baseline="0" dirty="0" smtClean="0"/>
          </a:p>
          <a:p>
            <a:pPr marL="171450" indent="-171450">
              <a:buFont typeface="Arial"/>
              <a:buChar char="•"/>
            </a:pPr>
            <a:r>
              <a:rPr lang="en-US" baseline="0" dirty="0" smtClean="0"/>
              <a:t>However, a user maybe able to design the chair such that parts of the legs are elongated while others are shortened in effect increasing </a:t>
            </a:r>
            <a:r>
              <a:rPr lang="en-US" baseline="0" dirty="0" err="1" smtClean="0"/>
              <a:t>stackability</a:t>
            </a:r>
            <a:endParaRPr lang="en-US" dirty="0"/>
          </a:p>
        </p:txBody>
      </p:sp>
      <p:sp>
        <p:nvSpPr>
          <p:cNvPr id="4" name="Slide Number Placeholder 3"/>
          <p:cNvSpPr>
            <a:spLocks noGrp="1"/>
          </p:cNvSpPr>
          <p:nvPr>
            <p:ph type="sldNum" sz="quarter" idx="10"/>
          </p:nvPr>
        </p:nvSpPr>
        <p:spPr/>
        <p:txBody>
          <a:bodyPr/>
          <a:lstStyle/>
          <a:p>
            <a:fld id="{E80CB363-7ED0-0147-B459-8B1B64BC7B38}" type="slidenum">
              <a:rPr lang="en-US" smtClean="0"/>
              <a:t>54</a:t>
            </a:fld>
            <a:endParaRPr lang="en-US" dirty="0"/>
          </a:p>
        </p:txBody>
      </p:sp>
    </p:spTree>
    <p:extLst>
      <p:ext uri="{BB962C8B-B14F-4D97-AF65-F5344CB8AC3E}">
        <p14:creationId xmlns:p14="http://schemas.microsoft.com/office/powerpoint/2010/main" val="23332346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Another</a:t>
            </a:r>
            <a:r>
              <a:rPr lang="en-US" baseline="0" dirty="0" smtClean="0"/>
              <a:t> challenge is not taking into account of physical constraints, such as stability [#], which can be a critical requirement in real-world applications</a:t>
            </a:r>
            <a:endParaRPr lang="en-US" dirty="0"/>
          </a:p>
        </p:txBody>
      </p:sp>
      <p:sp>
        <p:nvSpPr>
          <p:cNvPr id="4" name="Slide Number Placeholder 3"/>
          <p:cNvSpPr>
            <a:spLocks noGrp="1"/>
          </p:cNvSpPr>
          <p:nvPr>
            <p:ph type="sldNum" sz="quarter" idx="10"/>
          </p:nvPr>
        </p:nvSpPr>
        <p:spPr/>
        <p:txBody>
          <a:bodyPr/>
          <a:lstStyle/>
          <a:p>
            <a:fld id="{E80CB363-7ED0-0147-B459-8B1B64BC7B38}" type="slidenum">
              <a:rPr lang="en-US" smtClean="0"/>
              <a:t>55</a:t>
            </a:fld>
            <a:endParaRPr lang="en-US" dirty="0"/>
          </a:p>
        </p:txBody>
      </p:sp>
    </p:spTree>
    <p:extLst>
      <p:ext uri="{BB962C8B-B14F-4D97-AF65-F5344CB8AC3E}">
        <p14:creationId xmlns:p14="http://schemas.microsoft.com/office/powerpoint/2010/main" val="9436016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We think the problem of stacking and space saving opens</a:t>
            </a:r>
            <a:r>
              <a:rPr lang="en-US" baseline="0" dirty="0" smtClean="0"/>
              <a:t> up several avenues for future work</a:t>
            </a:r>
          </a:p>
          <a:p>
            <a:pPr marL="171450" indent="-171450">
              <a:buFont typeface="Arial"/>
              <a:buChar char="•"/>
            </a:pPr>
            <a:endParaRPr lang="en-US" baseline="0" dirty="0" smtClean="0"/>
          </a:p>
          <a:p>
            <a:pPr marL="171450" indent="-171450">
              <a:buFont typeface="Arial"/>
              <a:buChar char="•"/>
            </a:pPr>
            <a:r>
              <a:rPr lang="en-US" baseline="0" dirty="0" smtClean="0"/>
              <a:t>One of which is the concept of coupling partitioning with </a:t>
            </a:r>
            <a:r>
              <a:rPr lang="en-US" baseline="0" dirty="0" err="1" smtClean="0"/>
              <a:t>stackablizing</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E80CB363-7ED0-0147-B459-8B1B64BC7B38}" type="slidenum">
              <a:rPr lang="en-US" smtClean="0"/>
              <a:t>56</a:t>
            </a:fld>
            <a:endParaRPr lang="en-US" dirty="0"/>
          </a:p>
        </p:txBody>
      </p:sp>
    </p:spTree>
    <p:extLst>
      <p:ext uri="{BB962C8B-B14F-4D97-AF65-F5344CB8AC3E}">
        <p14:creationId xmlns:p14="http://schemas.microsoft.com/office/powerpoint/2010/main" val="42508600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For example, this chair might be</a:t>
            </a:r>
            <a:r>
              <a:rPr lang="en-US" baseline="0" dirty="0" smtClean="0"/>
              <a:t> portioned into the seat part and the frame part, this can be the case for example if we’d like to ship a group of such a chairs in the smallest space possible</a:t>
            </a:r>
          </a:p>
          <a:p>
            <a:pPr marL="171450" indent="-171450">
              <a:buFont typeface="Arial"/>
              <a:buChar char="•"/>
            </a:pPr>
            <a:endParaRPr lang="en-US" baseline="0" dirty="0" smtClean="0"/>
          </a:p>
          <a:p>
            <a:pPr marL="171450" indent="-171450">
              <a:buFont typeface="Arial"/>
              <a:buChar char="•"/>
            </a:pPr>
            <a:r>
              <a:rPr lang="en-US" baseline="0" dirty="0" smtClean="0"/>
              <a:t>Trying to </a:t>
            </a:r>
            <a:r>
              <a:rPr lang="en-US" baseline="0" dirty="0" err="1" smtClean="0"/>
              <a:t>stackablize</a:t>
            </a:r>
            <a:r>
              <a:rPr lang="en-US" baseline="0" dirty="0" smtClean="0"/>
              <a:t> the chair as a whole might fail using our method, especially when the only solution is to distort the shape, but applying the process on the frame part…</a:t>
            </a:r>
          </a:p>
          <a:p>
            <a:pPr marL="171450" indent="-171450">
              <a:buFont typeface="Arial"/>
              <a:buChar char="•"/>
            </a:pPr>
            <a:endParaRPr lang="en-US" baseline="0" dirty="0" smtClean="0"/>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E80CB363-7ED0-0147-B459-8B1B64BC7B38}" type="slidenum">
              <a:rPr lang="en-US" smtClean="0"/>
              <a:t>57</a:t>
            </a:fld>
            <a:endParaRPr lang="en-US" dirty="0"/>
          </a:p>
        </p:txBody>
      </p:sp>
    </p:spTree>
    <p:extLst>
      <p:ext uri="{BB962C8B-B14F-4D97-AF65-F5344CB8AC3E}">
        <p14:creationId xmlns:p14="http://schemas.microsoft.com/office/powerpoint/2010/main" val="382757229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As</a:t>
            </a:r>
            <a:r>
              <a:rPr lang="en-US" baseline="0" dirty="0" smtClean="0"/>
              <a:t> seen here, we are able to save a lot of space for the entire set of chairs</a:t>
            </a:r>
          </a:p>
          <a:p>
            <a:pPr marL="171450" indent="-171450">
              <a:buFont typeface="Arial"/>
              <a:buChar char="•"/>
            </a:pPr>
            <a:endParaRPr lang="en-US" baseline="0" dirty="0" smtClean="0"/>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E80CB363-7ED0-0147-B459-8B1B64BC7B38}" type="slidenum">
              <a:rPr lang="en-US" smtClean="0"/>
              <a:t>58</a:t>
            </a:fld>
            <a:endParaRPr lang="en-US" dirty="0"/>
          </a:p>
        </p:txBody>
      </p:sp>
    </p:spTree>
    <p:extLst>
      <p:ext uri="{BB962C8B-B14F-4D97-AF65-F5344CB8AC3E}">
        <p14:creationId xmlns:p14="http://schemas.microsoft.com/office/powerpoint/2010/main" val="48137769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Another avenue for future work is extending the problem to deal with articulated shapes</a:t>
            </a:r>
            <a:r>
              <a:rPr lang="en-US" baseline="0" dirty="0" smtClean="0"/>
              <a:t> </a:t>
            </a:r>
            <a:r>
              <a:rPr lang="en-US" dirty="0" smtClean="0"/>
              <a:t>with parts that can be folded similar</a:t>
            </a:r>
            <a:r>
              <a:rPr lang="en-US" baseline="0" dirty="0" smtClean="0"/>
              <a:t> to this</a:t>
            </a:r>
            <a:endParaRPr lang="en-US" dirty="0"/>
          </a:p>
        </p:txBody>
      </p:sp>
      <p:sp>
        <p:nvSpPr>
          <p:cNvPr id="4" name="Slide Number Placeholder 3"/>
          <p:cNvSpPr>
            <a:spLocks noGrp="1"/>
          </p:cNvSpPr>
          <p:nvPr>
            <p:ph type="sldNum" sz="quarter" idx="10"/>
          </p:nvPr>
        </p:nvSpPr>
        <p:spPr/>
        <p:txBody>
          <a:bodyPr/>
          <a:lstStyle/>
          <a:p>
            <a:fld id="{E80CB363-7ED0-0147-B459-8B1B64BC7B38}" type="slidenum">
              <a:rPr lang="en-US" smtClean="0"/>
              <a:t>59</a:t>
            </a:fld>
            <a:endParaRPr lang="en-US" dirty="0"/>
          </a:p>
        </p:txBody>
      </p:sp>
    </p:spTree>
    <p:extLst>
      <p:ext uri="{BB962C8B-B14F-4D97-AF65-F5344CB8AC3E}">
        <p14:creationId xmlns:p14="http://schemas.microsoft.com/office/powerpoint/2010/main" val="2419461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Our work is related to shape optimization. For early researches, shape optimization focused more on low level geometry properties, like the quality of the surface tessellations. Recently people start to optimize high level geometry properties, like symmetries. </a:t>
            </a:r>
          </a:p>
          <a:p>
            <a:r>
              <a:rPr lang="en-US" baseline="0" dirty="0" smtClean="0"/>
              <a:t>Our work is to optimize the stackability, which is also a high level geometry property. But it’s a bit different because stackability considers the relation between the shape and its copies, rather than just the shape itself. </a:t>
            </a:r>
          </a:p>
        </p:txBody>
      </p:sp>
      <p:sp>
        <p:nvSpPr>
          <p:cNvPr id="4" name="Slide Number Placeholder 3"/>
          <p:cNvSpPr>
            <a:spLocks noGrp="1"/>
          </p:cNvSpPr>
          <p:nvPr>
            <p:ph type="sldNum" sz="quarter" idx="10"/>
          </p:nvPr>
        </p:nvSpPr>
        <p:spPr/>
        <p:txBody>
          <a:bodyPr/>
          <a:lstStyle/>
          <a:p>
            <a:fld id="{E80CB363-7ED0-0147-B459-8B1B64BC7B38}" type="slidenum">
              <a:rPr lang="en-US" smtClean="0"/>
              <a:t>6</a:t>
            </a:fld>
            <a:endParaRPr lang="en-US" dirty="0"/>
          </a:p>
        </p:txBody>
      </p:sp>
    </p:spTree>
    <p:extLst>
      <p:ext uri="{BB962C8B-B14F-4D97-AF65-F5344CB8AC3E}">
        <p14:creationId xmlns:p14="http://schemas.microsoft.com/office/powerpoint/2010/main" val="70120600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The nature of the</a:t>
            </a:r>
            <a:r>
              <a:rPr lang="en-US" baseline="0" dirty="0" smtClean="0"/>
              <a:t> deformation model used in our implementation does not allow organic-like shapes to be deformed more precisely </a:t>
            </a:r>
          </a:p>
          <a:p>
            <a:pPr marL="171450" indent="-171450">
              <a:buFont typeface="Arial"/>
              <a:buChar char="•"/>
            </a:pPr>
            <a:endParaRPr lang="en-US" baseline="0" dirty="0" smtClean="0"/>
          </a:p>
          <a:p>
            <a:pPr marL="171450" indent="-171450">
              <a:buFont typeface="Arial"/>
              <a:buChar char="•"/>
            </a:pPr>
            <a:r>
              <a:rPr lang="en-US" baseline="0" dirty="0" smtClean="0"/>
              <a:t>We suspect that using surface deformation would allow the </a:t>
            </a:r>
            <a:r>
              <a:rPr lang="en-US" baseline="0" dirty="0" err="1" smtClean="0"/>
              <a:t>stackabilization</a:t>
            </a:r>
            <a:r>
              <a:rPr lang="en-US" baseline="0" dirty="0" smtClean="0"/>
              <a:t> process to handle this bottle example by deforming the base to exactly match the profile of the top part, in turn making it more stackable as seen in green</a:t>
            </a:r>
          </a:p>
          <a:p>
            <a:pPr marL="171450" indent="-171450">
              <a:buFont typeface="Arial"/>
              <a:buChar char="•"/>
            </a:pPr>
            <a:endParaRPr lang="en-US" baseline="0" dirty="0" smtClean="0"/>
          </a:p>
          <a:p>
            <a:pPr marL="171450" indent="-171450">
              <a:buFont typeface="Arial"/>
              <a:buChar char="•"/>
            </a:pPr>
            <a:r>
              <a:rPr lang="en-US" baseline="0" dirty="0" smtClean="0"/>
              <a:t>This example is not done using our method, however the same principles were used by the designer when generating the more stackable shape on the right</a:t>
            </a:r>
            <a:endParaRPr lang="en-US" dirty="0"/>
          </a:p>
        </p:txBody>
      </p:sp>
      <p:sp>
        <p:nvSpPr>
          <p:cNvPr id="4" name="Slide Number Placeholder 3"/>
          <p:cNvSpPr>
            <a:spLocks noGrp="1"/>
          </p:cNvSpPr>
          <p:nvPr>
            <p:ph type="sldNum" sz="quarter" idx="10"/>
          </p:nvPr>
        </p:nvSpPr>
        <p:spPr/>
        <p:txBody>
          <a:bodyPr/>
          <a:lstStyle/>
          <a:p>
            <a:fld id="{E80CB363-7ED0-0147-B459-8B1B64BC7B38}" type="slidenum">
              <a:rPr lang="en-US" smtClean="0"/>
              <a:t>60</a:t>
            </a:fld>
            <a:endParaRPr lang="en-US" dirty="0"/>
          </a:p>
        </p:txBody>
      </p:sp>
    </p:spTree>
    <p:extLst>
      <p:ext uri="{BB962C8B-B14F-4D97-AF65-F5344CB8AC3E}">
        <p14:creationId xmlns:p14="http://schemas.microsoft.com/office/powerpoint/2010/main" val="342341840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I hope you</a:t>
            </a:r>
            <a:r>
              <a:rPr lang="en-US" baseline="0" dirty="0" smtClean="0"/>
              <a:t> </a:t>
            </a:r>
            <a:r>
              <a:rPr lang="en-US" baseline="0" smtClean="0"/>
              <a:t>enjoyed the talk</a:t>
            </a:r>
            <a:r>
              <a:rPr lang="en-US" baseline="0" dirty="0" smtClean="0"/>
              <a:t>, </a:t>
            </a:r>
            <a:r>
              <a:rPr lang="en-US" dirty="0" smtClean="0"/>
              <a:t>thank you</a:t>
            </a:r>
            <a:r>
              <a:rPr lang="en-US" baseline="0" dirty="0" smtClean="0"/>
              <a:t> for your attention</a:t>
            </a:r>
            <a:endParaRPr lang="en-US" dirty="0"/>
          </a:p>
        </p:txBody>
      </p:sp>
      <p:sp>
        <p:nvSpPr>
          <p:cNvPr id="4" name="Slide Number Placeholder 3"/>
          <p:cNvSpPr>
            <a:spLocks noGrp="1"/>
          </p:cNvSpPr>
          <p:nvPr>
            <p:ph type="sldNum" sz="quarter" idx="10"/>
          </p:nvPr>
        </p:nvSpPr>
        <p:spPr/>
        <p:txBody>
          <a:bodyPr/>
          <a:lstStyle/>
          <a:p>
            <a:fld id="{E80CB363-7ED0-0147-B459-8B1B64BC7B38}" type="slidenum">
              <a:rPr lang="en-US" smtClean="0"/>
              <a:t>61</a:t>
            </a:fld>
            <a:endParaRPr lang="en-US" dirty="0"/>
          </a:p>
        </p:txBody>
      </p:sp>
    </p:spTree>
    <p:extLst>
      <p:ext uri="{BB962C8B-B14F-4D97-AF65-F5344CB8AC3E}">
        <p14:creationId xmlns:p14="http://schemas.microsoft.com/office/powerpoint/2010/main" val="3317303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Which relates our work to 2D tiling problem. One example is </a:t>
            </a:r>
            <a:r>
              <a:rPr lang="en-US" baseline="0" dirty="0" err="1" smtClean="0"/>
              <a:t>Escherization</a:t>
            </a:r>
            <a:r>
              <a:rPr lang="en-US" baseline="0" dirty="0" smtClean="0"/>
              <a:t>, where they find the polygonal boundary of an image, and optimize the polygon to </a:t>
            </a:r>
            <a:r>
              <a:rPr lang="en-US" baseline="0" smtClean="0"/>
              <a:t>make into match </a:t>
            </a:r>
            <a:r>
              <a:rPr lang="en-US" baseline="0" dirty="0" smtClean="0"/>
              <a:t>itself such that the entire 2D plane can be covered by repeating this image. </a:t>
            </a:r>
          </a:p>
        </p:txBody>
      </p:sp>
      <p:sp>
        <p:nvSpPr>
          <p:cNvPr id="4" name="Slide Number Placeholder 3"/>
          <p:cNvSpPr>
            <a:spLocks noGrp="1"/>
          </p:cNvSpPr>
          <p:nvPr>
            <p:ph type="sldNum" sz="quarter" idx="10"/>
          </p:nvPr>
        </p:nvSpPr>
        <p:spPr/>
        <p:txBody>
          <a:bodyPr/>
          <a:lstStyle/>
          <a:p>
            <a:fld id="{E80CB363-7ED0-0147-B459-8B1B64BC7B38}" type="slidenum">
              <a:rPr lang="en-US" smtClean="0"/>
              <a:t>7</a:t>
            </a:fld>
            <a:endParaRPr lang="en-US" dirty="0"/>
          </a:p>
        </p:txBody>
      </p:sp>
    </p:spTree>
    <p:extLst>
      <p:ext uri="{BB962C8B-B14F-4D97-AF65-F5344CB8AC3E}">
        <p14:creationId xmlns:p14="http://schemas.microsoft.com/office/powerpoint/2010/main" val="701206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approach starts by mathematically defining the stackability measure. With the measure defined, we apply shape deformation to improve the stackability. The deformation model is contact driven, structure preserving and the optimization is carried out in a greedy manner. Our implementation can also allow the designers to take control of the process to improve stackability. </a:t>
            </a:r>
            <a:endParaRPr lang="en-US" dirty="0"/>
          </a:p>
        </p:txBody>
      </p:sp>
      <p:sp>
        <p:nvSpPr>
          <p:cNvPr id="4" name="Slide Number Placeholder 3"/>
          <p:cNvSpPr>
            <a:spLocks noGrp="1"/>
          </p:cNvSpPr>
          <p:nvPr>
            <p:ph type="sldNum" sz="quarter" idx="10"/>
          </p:nvPr>
        </p:nvSpPr>
        <p:spPr/>
        <p:txBody>
          <a:bodyPr/>
          <a:lstStyle/>
          <a:p>
            <a:fld id="{E80CB363-7ED0-0147-B459-8B1B64BC7B38}" type="slidenum">
              <a:rPr lang="en-US" smtClean="0"/>
              <a:t>8</a:t>
            </a:fld>
            <a:endParaRPr lang="en-US" dirty="0"/>
          </a:p>
        </p:txBody>
      </p:sp>
    </p:spTree>
    <p:extLst>
      <p:ext uri="{BB962C8B-B14F-4D97-AF65-F5344CB8AC3E}">
        <p14:creationId xmlns:p14="http://schemas.microsoft.com/office/powerpoint/2010/main" val="1061483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let us take a look at our stackability measure. </a:t>
            </a:r>
            <a:endParaRPr lang="en-US" dirty="0"/>
          </a:p>
        </p:txBody>
      </p:sp>
      <p:sp>
        <p:nvSpPr>
          <p:cNvPr id="4" name="Slide Number Placeholder 3"/>
          <p:cNvSpPr>
            <a:spLocks noGrp="1"/>
          </p:cNvSpPr>
          <p:nvPr>
            <p:ph type="sldNum" sz="quarter" idx="10"/>
          </p:nvPr>
        </p:nvSpPr>
        <p:spPr/>
        <p:txBody>
          <a:bodyPr/>
          <a:lstStyle/>
          <a:p>
            <a:fld id="{E80CB363-7ED0-0147-B459-8B1B64BC7B38}" type="slidenum">
              <a:rPr lang="en-US" smtClean="0"/>
              <a:t>9</a:t>
            </a:fld>
            <a:endParaRPr lang="en-US" dirty="0"/>
          </a:p>
        </p:txBody>
      </p:sp>
    </p:spTree>
    <p:extLst>
      <p:ext uri="{BB962C8B-B14F-4D97-AF65-F5344CB8AC3E}">
        <p14:creationId xmlns:p14="http://schemas.microsoft.com/office/powerpoint/2010/main" val="4156152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4D5C20-D3E8-4C09-8436-D7A2E9B2EDCF}" type="datetime1">
              <a:rPr lang="en-US" smtClean="0"/>
              <a:t>11/30/2012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dirty="0"/>
          </a:p>
        </p:txBody>
      </p:sp>
    </p:spTree>
    <p:extLst>
      <p:ext uri="{BB962C8B-B14F-4D97-AF65-F5344CB8AC3E}">
        <p14:creationId xmlns:p14="http://schemas.microsoft.com/office/powerpoint/2010/main" val="421145670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5E3264-D326-4DD3-BF93-725ECD131023}" type="datetime1">
              <a:rPr lang="en-US" smtClean="0"/>
              <a:t>11/30/2012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DB1841-2D05-3E43-8E40-C4D0516F3E78}" type="slidenum">
              <a:rPr lang="en-US" smtClean="0"/>
              <a:t>‹#›</a:t>
            </a:fld>
            <a:endParaRPr lang="en-US" dirty="0"/>
          </a:p>
        </p:txBody>
      </p:sp>
    </p:spTree>
    <p:extLst>
      <p:ext uri="{BB962C8B-B14F-4D97-AF65-F5344CB8AC3E}">
        <p14:creationId xmlns:p14="http://schemas.microsoft.com/office/powerpoint/2010/main" val="4036752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4C9074-2409-445A-96B5-C6FB0D117D69}" type="datetime1">
              <a:rPr lang="en-US" smtClean="0"/>
              <a:t>11/30/2012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DB1841-2D05-3E43-8E40-C4D0516F3E78}" type="slidenum">
              <a:rPr lang="en-US" smtClean="0"/>
              <a:t>‹#›</a:t>
            </a:fld>
            <a:endParaRPr lang="en-US" dirty="0"/>
          </a:p>
        </p:txBody>
      </p:sp>
    </p:spTree>
    <p:extLst>
      <p:ext uri="{BB962C8B-B14F-4D97-AF65-F5344CB8AC3E}">
        <p14:creationId xmlns:p14="http://schemas.microsoft.com/office/powerpoint/2010/main" val="4073047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4C93C1-6C1B-4664-AAAA-E96C7602C9A9}" type="datetime1">
              <a:rPr lang="en-US" smtClean="0"/>
              <a:t>11/30/2012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DB1841-2D05-3E43-8E40-C4D0516F3E78}" type="slidenum">
              <a:rPr lang="en-US" smtClean="0"/>
              <a:t>‹#›</a:t>
            </a:fld>
            <a:endParaRPr lang="en-US" dirty="0"/>
          </a:p>
        </p:txBody>
      </p:sp>
    </p:spTree>
    <p:extLst>
      <p:ext uri="{BB962C8B-B14F-4D97-AF65-F5344CB8AC3E}">
        <p14:creationId xmlns:p14="http://schemas.microsoft.com/office/powerpoint/2010/main" val="20503348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7012BD-33CC-42CE-8582-AC4FAAC2F255}" type="datetime1">
              <a:rPr lang="en-US" smtClean="0"/>
              <a:t>11/30/2012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dirty="0"/>
          </a:p>
        </p:txBody>
      </p:sp>
    </p:spTree>
    <p:extLst>
      <p:ext uri="{BB962C8B-B14F-4D97-AF65-F5344CB8AC3E}">
        <p14:creationId xmlns:p14="http://schemas.microsoft.com/office/powerpoint/2010/main" val="2497408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5D8B37-5C7A-4B70-8767-3A297B882DDC}" type="datetime1">
              <a:rPr lang="en-US" smtClean="0"/>
              <a:t>11/30/2012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9DB1841-2D05-3E43-8E40-C4D0516F3E78}" type="slidenum">
              <a:rPr lang="en-US" smtClean="0"/>
              <a:t>‹#›</a:t>
            </a:fld>
            <a:endParaRPr lang="en-US" dirty="0"/>
          </a:p>
        </p:txBody>
      </p:sp>
    </p:spTree>
    <p:extLst>
      <p:ext uri="{BB962C8B-B14F-4D97-AF65-F5344CB8AC3E}">
        <p14:creationId xmlns:p14="http://schemas.microsoft.com/office/powerpoint/2010/main" val="1337323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2"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2"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810828-0BC5-4FBB-8FF2-07800FC06B47}" type="datetime1">
              <a:rPr lang="en-US" smtClean="0"/>
              <a:t>11/30/2012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9DB1841-2D05-3E43-8E40-C4D0516F3E78}" type="slidenum">
              <a:rPr lang="en-US" smtClean="0"/>
              <a:t>‹#›</a:t>
            </a:fld>
            <a:endParaRPr lang="en-US" dirty="0"/>
          </a:p>
        </p:txBody>
      </p:sp>
    </p:spTree>
    <p:extLst>
      <p:ext uri="{BB962C8B-B14F-4D97-AF65-F5344CB8AC3E}">
        <p14:creationId xmlns:p14="http://schemas.microsoft.com/office/powerpoint/2010/main" val="4208823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5CC68B-6976-4515-AFD9-C12A4D69144A}" type="datetime1">
              <a:rPr lang="en-US" smtClean="0"/>
              <a:t>11/30/2012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9DB1841-2D05-3E43-8E40-C4D0516F3E78}" type="slidenum">
              <a:rPr lang="en-US" smtClean="0"/>
              <a:t>‹#›</a:t>
            </a:fld>
            <a:endParaRPr lang="en-US" dirty="0"/>
          </a:p>
        </p:txBody>
      </p:sp>
    </p:spTree>
    <p:extLst>
      <p:ext uri="{BB962C8B-B14F-4D97-AF65-F5344CB8AC3E}">
        <p14:creationId xmlns:p14="http://schemas.microsoft.com/office/powerpoint/2010/main" val="4170780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F4BD3C-F0E8-4D10-BD16-42E2B5C13F3B}" type="datetime1">
              <a:rPr lang="en-US" smtClean="0"/>
              <a:t>11/30/2012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9DB1841-2D05-3E43-8E40-C4D0516F3E78}" type="slidenum">
              <a:rPr lang="en-US" smtClean="0"/>
              <a:t>‹#›</a:t>
            </a:fld>
            <a:endParaRPr lang="en-US" dirty="0"/>
          </a:p>
        </p:txBody>
      </p:sp>
    </p:spTree>
    <p:extLst>
      <p:ext uri="{BB962C8B-B14F-4D97-AF65-F5344CB8AC3E}">
        <p14:creationId xmlns:p14="http://schemas.microsoft.com/office/powerpoint/2010/main" val="3823285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7"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A4B8F2-5696-44BA-8774-E7E419F715BA}" type="datetime1">
              <a:rPr lang="en-US" smtClean="0"/>
              <a:t>11/30/2012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9DB1841-2D05-3E43-8E40-C4D0516F3E78}" type="slidenum">
              <a:rPr lang="en-US" smtClean="0"/>
              <a:t>‹#›</a:t>
            </a:fld>
            <a:endParaRPr lang="en-US" dirty="0"/>
          </a:p>
        </p:txBody>
      </p:sp>
    </p:spTree>
    <p:extLst>
      <p:ext uri="{BB962C8B-B14F-4D97-AF65-F5344CB8AC3E}">
        <p14:creationId xmlns:p14="http://schemas.microsoft.com/office/powerpoint/2010/main" val="2025356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F26166-7CEC-48D0-82E7-AFB13C1D90DE}" type="datetime1">
              <a:rPr lang="en-US" smtClean="0"/>
              <a:t>11/30/2012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9DB1841-2D05-3E43-8E40-C4D0516F3E78}" type="slidenum">
              <a:rPr lang="en-US" smtClean="0"/>
              <a:t>‹#›</a:t>
            </a:fld>
            <a:endParaRPr lang="en-US" dirty="0"/>
          </a:p>
        </p:txBody>
      </p:sp>
    </p:spTree>
    <p:extLst>
      <p:ext uri="{BB962C8B-B14F-4D97-AF65-F5344CB8AC3E}">
        <p14:creationId xmlns:p14="http://schemas.microsoft.com/office/powerpoint/2010/main" val="3932046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B48BED8-8D9C-4038-BEBB-CD6130179776}" type="datetime1">
              <a:rPr lang="en-US" smtClean="0"/>
              <a:t>11/30/2012</a:t>
            </a:fld>
            <a:endParaRPr lang="en-US" dirty="0"/>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9DB1841-2D05-3E43-8E40-C4D0516F3E78}" type="slidenum">
              <a:rPr lang="en-US" smtClean="0"/>
              <a:t>‹#›</a:t>
            </a:fld>
            <a:endParaRPr lang="en-US" dirty="0"/>
          </a:p>
        </p:txBody>
      </p:sp>
    </p:spTree>
    <p:extLst>
      <p:ext uri="{BB962C8B-B14F-4D97-AF65-F5344CB8AC3E}">
        <p14:creationId xmlns:p14="http://schemas.microsoft.com/office/powerpoint/2010/main" val="3308959761"/>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b="0" kern="1200">
          <a:solidFill>
            <a:schemeClr val="tx1"/>
          </a:solidFill>
          <a:effectLst>
            <a:outerShdw blurRad="38100" dist="38100" dir="2700000" algn="tl">
              <a:srgbClr val="000000">
                <a:alpha val="25000"/>
              </a:srgbClr>
            </a:outerShdw>
          </a:effectLst>
          <a:latin typeface="+mj-lt"/>
          <a:ea typeface="+mj-ea"/>
          <a:cs typeface="+mj-cs"/>
        </a:defRPr>
      </a:lvl1pPr>
    </p:titleStyle>
    <p:bodyStyle>
      <a:lvl1pPr marL="0" indent="0" algn="l" defTabSz="457200" rtl="0" eaLnBrk="1" latinLnBrk="0" hangingPunct="1">
        <a:spcBef>
          <a:spcPct val="20000"/>
        </a:spcBef>
        <a:buFontTx/>
        <a:buNone/>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9.png"/><Relationship Id="rId7"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0.png"/><Relationship Id="rId7"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10.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450.png"/><Relationship Id="rId7"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461.png"/><Relationship Id="rId5" Type="http://schemas.openxmlformats.org/officeDocument/2006/relationships/image" Target="../media/image40.png"/><Relationship Id="rId10" Type="http://schemas.openxmlformats.org/officeDocument/2006/relationships/image" Target="../media/image46.png"/><Relationship Id="rId4" Type="http://schemas.openxmlformats.org/officeDocument/2006/relationships/image" Target="../media/image49.png"/><Relationship Id="rId9"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60.png"/><Relationship Id="rId4" Type="http://schemas.openxmlformats.org/officeDocument/2006/relationships/image" Target="../media/image40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0.png"/><Relationship Id="rId7" Type="http://schemas.openxmlformats.org/officeDocument/2006/relationships/image" Target="../media/image5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20.png"/><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7.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0.png"/><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0.png"/><Relationship Id="rId4" Type="http://schemas.openxmlformats.org/officeDocument/2006/relationships/image" Target="../media/image56.png"/></Relationships>
</file>

<file path=ppt/slides/_rels/slide2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2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61.png"/></Relationships>
</file>

<file path=ppt/slides/_rels/slide2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61.png"/><Relationship Id="rId5" Type="http://schemas.openxmlformats.org/officeDocument/2006/relationships/image" Target="../media/image64.png"/><Relationship Id="rId4" Type="http://schemas.openxmlformats.org/officeDocument/2006/relationships/image" Target="../media/image63.png"/></Relationships>
</file>

<file path=ppt/slides/_rels/slide2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2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93.png"/></Relationships>
</file>

<file path=ppt/slides/_rels/slide49.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9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0.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51.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image" Target="../media/image99.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01.png"/></Relationships>
</file>

<file path=ppt/slides/_rels/slide54.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104.png"/><Relationship Id="rId4" Type="http://schemas.openxmlformats.org/officeDocument/2006/relationships/image" Target="../media/image103.png"/></Relationships>
</file>

<file path=ppt/slides/_rels/slide55.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107.png"/><Relationship Id="rId4" Type="http://schemas.openxmlformats.org/officeDocument/2006/relationships/image" Target="../media/image106.png"/></Relationships>
</file>

<file path=ppt/slides/_rels/slide56.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0.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13.png"/><Relationship Id="rId7" Type="http://schemas.openxmlformats.org/officeDocument/2006/relationships/image" Target="../media/image117.png"/><Relationship Id="rId2" Type="http://schemas.openxmlformats.org/officeDocument/2006/relationships/notesSlide" Target="../notesSlides/notesSlide61.xml"/><Relationship Id="rId1" Type="http://schemas.openxmlformats.org/officeDocument/2006/relationships/slideLayout" Target="../slideLayouts/slideLayout6.xml"/><Relationship Id="rId6" Type="http://schemas.openxmlformats.org/officeDocument/2006/relationships/image" Target="../media/image116.png"/><Relationship Id="rId5" Type="http://schemas.openxmlformats.org/officeDocument/2006/relationships/image" Target="../media/image115.png"/><Relationship Id="rId4" Type="http://schemas.openxmlformats.org/officeDocument/2006/relationships/image" Target="../media/image114.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3420" y="1087988"/>
            <a:ext cx="7772400" cy="1392424"/>
          </a:xfrm>
        </p:spPr>
        <p:txBody>
          <a:bodyPr>
            <a:normAutofit/>
          </a:bodyPr>
          <a:lstStyle/>
          <a:p>
            <a:r>
              <a:rPr lang="en-US" sz="5400" b="1" dirty="0" smtClean="0"/>
              <a:t>Stackabilization</a:t>
            </a:r>
            <a:endParaRPr lang="en-US" sz="5400" b="1" dirty="0"/>
          </a:p>
        </p:txBody>
      </p:sp>
      <p:sp>
        <p:nvSpPr>
          <p:cNvPr id="3" name="Subtitle 2"/>
          <p:cNvSpPr>
            <a:spLocks noGrp="1"/>
          </p:cNvSpPr>
          <p:nvPr>
            <p:ph type="subTitle" idx="1"/>
          </p:nvPr>
        </p:nvSpPr>
        <p:spPr>
          <a:xfrm>
            <a:off x="1379220" y="2478417"/>
            <a:ext cx="6400800" cy="2270389"/>
          </a:xfrm>
        </p:spPr>
        <p:txBody>
          <a:bodyPr>
            <a:normAutofit/>
          </a:bodyPr>
          <a:lstStyle/>
          <a:p>
            <a:r>
              <a:rPr lang="en-US" sz="2000" dirty="0" smtClean="0">
                <a:solidFill>
                  <a:schemeClr val="tx1"/>
                </a:solidFill>
              </a:rPr>
              <a:t>Honghua Li, Ibraheem Alhashim,</a:t>
            </a:r>
            <a:endParaRPr lang="en-US" sz="2000" dirty="0">
              <a:solidFill>
                <a:schemeClr val="tx1"/>
              </a:solidFill>
            </a:endParaRPr>
          </a:p>
          <a:p>
            <a:r>
              <a:rPr lang="en-US" sz="2000" dirty="0" smtClean="0">
                <a:solidFill>
                  <a:schemeClr val="tx1"/>
                </a:solidFill>
              </a:rPr>
              <a:t>Hao Zhang, </a:t>
            </a:r>
            <a:r>
              <a:rPr lang="en-US" sz="2000" dirty="0">
                <a:solidFill>
                  <a:schemeClr val="tx1"/>
                </a:solidFill>
              </a:rPr>
              <a:t>Ariel </a:t>
            </a:r>
            <a:r>
              <a:rPr lang="en-US" sz="2000" dirty="0" smtClean="0">
                <a:solidFill>
                  <a:schemeClr val="tx1"/>
                </a:solidFill>
              </a:rPr>
              <a:t>Shamir, Daniel Cohen-Or</a:t>
            </a:r>
          </a:p>
          <a:p>
            <a:endParaRPr lang="en-US" sz="2000" dirty="0">
              <a:solidFill>
                <a:schemeClr val="tx1"/>
              </a:solidFill>
            </a:endParaRPr>
          </a:p>
        </p:txBody>
      </p:sp>
      <p:grpSp>
        <p:nvGrpSpPr>
          <p:cNvPr id="4" name="Group 3"/>
          <p:cNvGrpSpPr/>
          <p:nvPr/>
        </p:nvGrpSpPr>
        <p:grpSpPr>
          <a:xfrm>
            <a:off x="2249908" y="3870652"/>
            <a:ext cx="4644185" cy="840882"/>
            <a:chOff x="2211171" y="3870652"/>
            <a:chExt cx="4644185" cy="840882"/>
          </a:xfrm>
        </p:grpSpPr>
        <p:pic>
          <p:nvPicPr>
            <p:cNvPr id="6146" name="Picture 2" descr="C:\Users\honghual\Dropbox\useful pieces\logo2012\tagline only\rgb_SFU_2012.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211171" y="4034924"/>
              <a:ext cx="1090673" cy="5441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The Interdisciplinary Cent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29260" y="3938664"/>
              <a:ext cx="853248" cy="704858"/>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Logo of Tel Aviv University"/>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89069" y="3870652"/>
              <a:ext cx="840882" cy="840882"/>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www.mdai.cat/mdai2011/logoNUDT.gif"/>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113401" y="3920116"/>
              <a:ext cx="741955" cy="741955"/>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Picture 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0"/>
            <a:ext cx="1926214" cy="1124909"/>
          </a:xfrm>
          <a:prstGeom prst="rect">
            <a:avLst/>
          </a:prstGeom>
        </p:spPr>
      </p:pic>
    </p:spTree>
    <p:extLst>
      <p:ext uri="{BB962C8B-B14F-4D97-AF65-F5344CB8AC3E}">
        <p14:creationId xmlns:p14="http://schemas.microsoft.com/office/powerpoint/2010/main" val="1271611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measure</a:t>
            </a:r>
            <a:endParaRPr lang="en-US" dirty="0"/>
          </a:p>
        </p:txBody>
      </p:sp>
      <p:sp>
        <p:nvSpPr>
          <p:cNvPr id="4" name="Slide Number Placeholder 3"/>
          <p:cNvSpPr>
            <a:spLocks noGrp="1"/>
          </p:cNvSpPr>
          <p:nvPr>
            <p:ph type="sldNum" sz="quarter" idx="12"/>
          </p:nvPr>
        </p:nvSpPr>
        <p:spPr/>
        <p:txBody>
          <a:bodyPr/>
          <a:lstStyle/>
          <a:p>
            <a:fld id="{E9DB1841-2D05-3E43-8E40-C4D0516F3E78}" type="slidenum">
              <a:rPr lang="en-US" smtClean="0"/>
              <a:t>10</a:t>
            </a:fld>
            <a:endParaRPr lang="en-US" dirty="0"/>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58678" y="1485769"/>
            <a:ext cx="1954682" cy="2538373"/>
          </a:xfrm>
          <a:prstGeom prst="rect">
            <a:avLst/>
          </a:prstGeom>
        </p:spPr>
      </p:pic>
      <p:sp>
        <p:nvSpPr>
          <p:cNvPr id="6" name="TextBox 5"/>
          <p:cNvSpPr txBox="1"/>
          <p:nvPr/>
        </p:nvSpPr>
        <p:spPr>
          <a:xfrm>
            <a:off x="1475890" y="4063618"/>
            <a:ext cx="590226" cy="369332"/>
          </a:xfrm>
          <a:prstGeom prst="rect">
            <a:avLst/>
          </a:prstGeom>
          <a:noFill/>
        </p:spPr>
        <p:txBody>
          <a:bodyPr wrap="none" rtlCol="0">
            <a:spAutoFit/>
          </a:bodyPr>
          <a:lstStyle/>
          <a:p>
            <a:r>
              <a:rPr lang="en-US" b="0" dirty="0" smtClean="0"/>
              <a:t>high</a:t>
            </a:r>
            <a:endParaRPr lang="en-US" dirty="0"/>
          </a:p>
        </p:txBody>
      </p:sp>
      <p:pic>
        <p:nvPicPr>
          <p:cNvPr id="5122"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423155" y="981045"/>
            <a:ext cx="1526410" cy="3043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924557" y="4049481"/>
            <a:ext cx="523605" cy="369332"/>
          </a:xfrm>
          <a:prstGeom prst="rect">
            <a:avLst/>
          </a:prstGeom>
          <a:noFill/>
        </p:spPr>
        <p:txBody>
          <a:bodyPr wrap="none" rtlCol="0">
            <a:spAutoFit/>
          </a:bodyPr>
          <a:lstStyle/>
          <a:p>
            <a:r>
              <a:rPr lang="en-US" b="0" dirty="0" smtClean="0"/>
              <a:t>low</a:t>
            </a:r>
            <a:endParaRPr lang="en-US" dirty="0"/>
          </a:p>
        </p:txBody>
      </p:sp>
      <p:pic>
        <p:nvPicPr>
          <p:cNvPr id="5123"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671411" y="1662158"/>
            <a:ext cx="1536383" cy="2361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4046875" y="4069796"/>
            <a:ext cx="978153" cy="369332"/>
          </a:xfrm>
          <a:prstGeom prst="rect">
            <a:avLst/>
          </a:prstGeom>
          <a:noFill/>
        </p:spPr>
        <p:txBody>
          <a:bodyPr wrap="none" rtlCol="0">
            <a:spAutoFit/>
          </a:bodyPr>
          <a:lstStyle/>
          <a:p>
            <a:r>
              <a:rPr lang="en-US" b="0" dirty="0" smtClean="0"/>
              <a:t>medium</a:t>
            </a:r>
            <a:endParaRPr lang="en-US" dirty="0"/>
          </a:p>
        </p:txBody>
      </p:sp>
    </p:spTree>
    <p:custDataLst>
      <p:tags r:id="rId1"/>
    </p:custDataLst>
    <p:extLst>
      <p:ext uri="{BB962C8B-B14F-4D97-AF65-F5344CB8AC3E}">
        <p14:creationId xmlns:p14="http://schemas.microsoft.com/office/powerpoint/2010/main" val="925227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10" presetClass="entr" presetSubtype="0" fill="hold" nodeType="afterEffect">
                                  <p:stCondLst>
                                    <p:cond delay="500"/>
                                  </p:stCondLst>
                                  <p:childTnLst>
                                    <p:set>
                                      <p:cBhvr>
                                        <p:cTn id="13" dur="1" fill="hold">
                                          <p:stCondLst>
                                            <p:cond delay="0"/>
                                          </p:stCondLst>
                                        </p:cTn>
                                        <p:tgtEl>
                                          <p:spTgt spid="5123"/>
                                        </p:tgtEl>
                                        <p:attrNameLst>
                                          <p:attrName>style.visibility</p:attrName>
                                        </p:attrNameLst>
                                      </p:cBhvr>
                                      <p:to>
                                        <p:strVal val="visible"/>
                                      </p:to>
                                    </p:set>
                                    <p:animEffect transition="in" filter="fade">
                                      <p:cBhvr>
                                        <p:cTn id="14" dur="500"/>
                                        <p:tgtEl>
                                          <p:spTgt spid="5123"/>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p:stCondLst>
                              <p:cond delay="1500"/>
                            </p:stCondLst>
                            <p:childTnLst>
                              <p:par>
                                <p:cTn id="19" presetID="10" presetClass="entr" presetSubtype="0" fill="hold" nodeType="afterEffect">
                                  <p:stCondLst>
                                    <p:cond delay="500"/>
                                  </p:stCondLst>
                                  <p:childTnLst>
                                    <p:set>
                                      <p:cBhvr>
                                        <p:cTn id="20" dur="1" fill="hold">
                                          <p:stCondLst>
                                            <p:cond delay="0"/>
                                          </p:stCondLst>
                                        </p:cTn>
                                        <p:tgtEl>
                                          <p:spTgt spid="5122"/>
                                        </p:tgtEl>
                                        <p:attrNameLst>
                                          <p:attrName>style.visibility</p:attrName>
                                        </p:attrNameLst>
                                      </p:cBhvr>
                                      <p:to>
                                        <p:strVal val="visible"/>
                                      </p:to>
                                    </p:set>
                                    <p:animEffect transition="in" filter="fade">
                                      <p:cBhvr>
                                        <p:cTn id="21" dur="500"/>
                                        <p:tgtEl>
                                          <p:spTgt spid="5122"/>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Stacking measure</a:t>
            </a:r>
            <a:endParaRPr lang="en-US" dirty="0"/>
          </a:p>
        </p:txBody>
      </p:sp>
      <p:sp>
        <p:nvSpPr>
          <p:cNvPr id="4" name="Slide Number Placeholder 3"/>
          <p:cNvSpPr>
            <a:spLocks noGrp="1"/>
          </p:cNvSpPr>
          <p:nvPr>
            <p:ph type="sldNum" sz="quarter" idx="12"/>
          </p:nvPr>
        </p:nvSpPr>
        <p:spPr/>
        <p:txBody>
          <a:bodyPr/>
          <a:lstStyle/>
          <a:p>
            <a:fld id="{E9DB1841-2D05-3E43-8E40-C4D0516F3E78}" type="slidenum">
              <a:rPr lang="en-US" smtClean="0"/>
              <a:t>11</a:t>
            </a:fld>
            <a:endParaRPr lang="en-US" dirty="0"/>
          </a:p>
        </p:txBody>
      </p:sp>
      <p:sp>
        <p:nvSpPr>
          <p:cNvPr id="25" name="Rectangle 24"/>
          <p:cNvSpPr/>
          <p:nvPr/>
        </p:nvSpPr>
        <p:spPr>
          <a:xfrm>
            <a:off x="1685243" y="2965370"/>
            <a:ext cx="1238249" cy="583563"/>
          </a:xfrm>
          <a:prstGeom prst="rect">
            <a:avLst/>
          </a:prstGeom>
          <a:solidFill>
            <a:srgbClr val="FF0000">
              <a:alpha val="42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2"/>
          <p:cNvSpPr/>
          <p:nvPr/>
        </p:nvSpPr>
        <p:spPr>
          <a:xfrm>
            <a:off x="1630632" y="2964844"/>
            <a:ext cx="1292859" cy="6423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50" name="Picture 2" descr="C:\Users\honghual\Dropbox\SIGA@Singapore\Slides\Stackabilization\todo\gapAnimat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17971" y="2965370"/>
            <a:ext cx="758825" cy="154463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honghual\Dropbox\SIGA@Singapore\Slides\Stackabilization\todo\gapAnimateNoFill.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17971" y="1420733"/>
            <a:ext cx="758825" cy="1544637"/>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3"/>
          <p:cNvCxnSpPr/>
          <p:nvPr/>
        </p:nvCxnSpPr>
        <p:spPr>
          <a:xfrm>
            <a:off x="3059360" y="2399805"/>
            <a:ext cx="0" cy="577739"/>
          </a:xfrm>
          <a:prstGeom prst="line">
            <a:avLst/>
          </a:prstGeom>
          <a:ln>
            <a:solidFill>
              <a:srgbClr val="FF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18" name="Rectangle 4"/>
          <p:cNvSpPr/>
          <p:nvPr/>
        </p:nvSpPr>
        <p:spPr>
          <a:xfrm>
            <a:off x="2934155" y="2366482"/>
            <a:ext cx="187325" cy="5999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2660921" y="2965370"/>
            <a:ext cx="921643" cy="0"/>
          </a:xfrm>
          <a:prstGeom prst="line">
            <a:avLst/>
          </a:prstGeom>
          <a:ln>
            <a:solidFill>
              <a:schemeClr val="tx1">
                <a:lumMod val="65000"/>
                <a:lumOff val="3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2660397" y="2964844"/>
            <a:ext cx="668591" cy="0"/>
          </a:xfrm>
          <a:prstGeom prst="line">
            <a:avLst/>
          </a:prstGeom>
          <a:ln>
            <a:solidFill>
              <a:schemeClr val="tx1">
                <a:lumMod val="65000"/>
                <a:lumOff val="35000"/>
              </a:schemeClr>
            </a:solidFill>
            <a:prstDash val="sysDot"/>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5"/>
              <p:cNvSpPr txBox="1"/>
              <p:nvPr/>
            </p:nvSpPr>
            <p:spPr>
              <a:xfrm>
                <a:off x="2990439" y="3072485"/>
                <a:ext cx="37792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𝑑</m:t>
                      </m:r>
                    </m:oMath>
                  </m:oMathPara>
                </a14:m>
                <a:endParaRPr lang="en-US" dirty="0"/>
              </a:p>
            </p:txBody>
          </p:sp>
        </mc:Choice>
        <mc:Fallback xmlns="">
          <p:sp>
            <p:nvSpPr>
              <p:cNvPr id="19" name="TextBox 5"/>
              <p:cNvSpPr txBox="1">
                <a:spLocks noRot="1" noChangeAspect="1" noMove="1" noResize="1" noEditPoints="1" noAdjustHandles="1" noChangeArrowheads="1" noChangeShapeType="1" noTextEdit="1"/>
              </p:cNvSpPr>
              <p:nvPr/>
            </p:nvSpPr>
            <p:spPr>
              <a:xfrm>
                <a:off x="2990439" y="3072485"/>
                <a:ext cx="377924" cy="369332"/>
              </a:xfrm>
              <a:prstGeom prst="rect">
                <a:avLst/>
              </a:prstGeom>
              <a:blipFill rotWithShape="1">
                <a:blip r:embed="rId5"/>
                <a:stretch>
                  <a:fillRect/>
                </a:stretch>
              </a:blipFill>
            </p:spPr>
            <p:txBody>
              <a:bodyPr/>
              <a:lstStyle/>
              <a:p>
                <a:r>
                  <a:rPr lang="en-US">
                    <a:noFill/>
                  </a:rPr>
                  <a:t> </a:t>
                </a:r>
              </a:p>
            </p:txBody>
          </p:sp>
        </mc:Fallback>
      </mc:AlternateContent>
      <p:cxnSp>
        <p:nvCxnSpPr>
          <p:cNvPr id="26" name="Straight Connector 22"/>
          <p:cNvCxnSpPr/>
          <p:nvPr/>
        </p:nvCxnSpPr>
        <p:spPr>
          <a:xfrm>
            <a:off x="2496065" y="4504569"/>
            <a:ext cx="1074032" cy="0"/>
          </a:xfrm>
          <a:prstGeom prst="line">
            <a:avLst/>
          </a:prstGeom>
          <a:ln>
            <a:solidFill>
              <a:schemeClr val="tx1">
                <a:lumMod val="65000"/>
                <a:lumOff val="3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9" name="Straight Connector 13"/>
          <p:cNvCxnSpPr/>
          <p:nvPr/>
        </p:nvCxnSpPr>
        <p:spPr>
          <a:xfrm>
            <a:off x="3466471" y="2958167"/>
            <a:ext cx="0" cy="1546402"/>
          </a:xfrm>
          <a:prstGeom prst="line">
            <a:avLst/>
          </a:prstGeom>
          <a:ln>
            <a:solidFill>
              <a:schemeClr val="tx1">
                <a:lumMod val="65000"/>
                <a:lumOff val="35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5"/>
              <p:cNvSpPr txBox="1"/>
              <p:nvPr/>
            </p:nvSpPr>
            <p:spPr>
              <a:xfrm>
                <a:off x="3426250" y="3665019"/>
                <a:ext cx="36978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h</m:t>
                      </m:r>
                    </m:oMath>
                  </m:oMathPara>
                </a14:m>
                <a:endParaRPr lang="en-US" dirty="0"/>
              </a:p>
            </p:txBody>
          </p:sp>
        </mc:Choice>
        <mc:Fallback xmlns="">
          <p:sp>
            <p:nvSpPr>
              <p:cNvPr id="30" name="TextBox 5"/>
              <p:cNvSpPr txBox="1">
                <a:spLocks noRot="1" noChangeAspect="1" noMove="1" noResize="1" noEditPoints="1" noAdjustHandles="1" noChangeArrowheads="1" noChangeShapeType="1" noTextEdit="1"/>
              </p:cNvSpPr>
              <p:nvPr/>
            </p:nvSpPr>
            <p:spPr>
              <a:xfrm>
                <a:off x="3426250" y="3665019"/>
                <a:ext cx="369780" cy="369332"/>
              </a:xfrm>
              <a:prstGeom prst="rect">
                <a:avLst/>
              </a:prstGeom>
              <a:blipFill rotWithShape="1">
                <a:blip r:embed="rId6"/>
                <a:stretch>
                  <a:fillRect/>
                </a:stretch>
              </a:blipFill>
            </p:spPr>
            <p:txBody>
              <a:bodyPr/>
              <a:lstStyle/>
              <a:p>
                <a:r>
                  <a:rPr lang="en-US">
                    <a:noFill/>
                  </a:rPr>
                  <a:t> </a:t>
                </a:r>
              </a:p>
            </p:txBody>
          </p:sp>
        </mc:Fallback>
      </mc:AlternateContent>
      <p:sp>
        <p:nvSpPr>
          <p:cNvPr id="2060" name="Rectangle 42"/>
          <p:cNvSpPr/>
          <p:nvPr/>
        </p:nvSpPr>
        <p:spPr>
          <a:xfrm>
            <a:off x="5316070" y="2964844"/>
            <a:ext cx="1238249" cy="583563"/>
          </a:xfrm>
          <a:prstGeom prst="rect">
            <a:avLst/>
          </a:prstGeom>
          <a:solidFill>
            <a:srgbClr val="FF0000">
              <a:alpha val="42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1" name="Rectangle 12"/>
          <p:cNvSpPr/>
          <p:nvPr/>
        </p:nvSpPr>
        <p:spPr>
          <a:xfrm>
            <a:off x="5261459" y="2964318"/>
            <a:ext cx="1292859" cy="6423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062" name="Straight Connector 48"/>
          <p:cNvCxnSpPr/>
          <p:nvPr/>
        </p:nvCxnSpPr>
        <p:spPr>
          <a:xfrm>
            <a:off x="6291748" y="2964844"/>
            <a:ext cx="921643" cy="0"/>
          </a:xfrm>
          <a:prstGeom prst="line">
            <a:avLst/>
          </a:prstGeom>
          <a:ln>
            <a:solidFill>
              <a:schemeClr val="tx1">
                <a:lumMod val="65000"/>
                <a:lumOff val="35000"/>
              </a:schemeClr>
            </a:solidFill>
            <a:prstDash val="sysDot"/>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063" name="TextBox 5"/>
              <p:cNvSpPr txBox="1"/>
              <p:nvPr/>
            </p:nvSpPr>
            <p:spPr>
              <a:xfrm>
                <a:off x="6285984" y="2984802"/>
                <a:ext cx="80752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𝑑</m:t>
                      </m:r>
                      <m:r>
                        <a:rPr lang="en-US" b="0" i="1" smtClean="0">
                          <a:latin typeface="Cambria Math"/>
                        </a:rPr>
                        <m:t>=0</m:t>
                      </m:r>
                    </m:oMath>
                  </m:oMathPara>
                </a14:m>
                <a:endParaRPr lang="en-US" dirty="0"/>
              </a:p>
            </p:txBody>
          </p:sp>
        </mc:Choice>
        <mc:Fallback xmlns="">
          <p:sp>
            <p:nvSpPr>
              <p:cNvPr id="2063" name="TextBox 5"/>
              <p:cNvSpPr txBox="1">
                <a:spLocks noRot="1" noChangeAspect="1" noMove="1" noResize="1" noEditPoints="1" noAdjustHandles="1" noChangeArrowheads="1" noChangeShapeType="1" noTextEdit="1"/>
              </p:cNvSpPr>
              <p:nvPr/>
            </p:nvSpPr>
            <p:spPr>
              <a:xfrm>
                <a:off x="6285984" y="2984802"/>
                <a:ext cx="807529" cy="369332"/>
              </a:xfrm>
              <a:prstGeom prst="rect">
                <a:avLst/>
              </a:prstGeom>
              <a:blipFill rotWithShape="1">
                <a:blip r:embed="rId7"/>
                <a:stretch>
                  <a:fillRect/>
                </a:stretch>
              </a:blipFill>
            </p:spPr>
            <p:txBody>
              <a:bodyPr/>
              <a:lstStyle/>
              <a:p>
                <a:r>
                  <a:rPr lang="en-US">
                    <a:noFill/>
                  </a:rPr>
                  <a:t> </a:t>
                </a:r>
              </a:p>
            </p:txBody>
          </p:sp>
        </mc:Fallback>
      </mc:AlternateContent>
      <p:cxnSp>
        <p:nvCxnSpPr>
          <p:cNvPr id="2064" name="Straight Connector 22"/>
          <p:cNvCxnSpPr/>
          <p:nvPr/>
        </p:nvCxnSpPr>
        <p:spPr>
          <a:xfrm>
            <a:off x="6126892" y="4504043"/>
            <a:ext cx="1074032" cy="0"/>
          </a:xfrm>
          <a:prstGeom prst="line">
            <a:avLst/>
          </a:prstGeom>
          <a:ln>
            <a:solidFill>
              <a:schemeClr val="tx1">
                <a:lumMod val="65000"/>
                <a:lumOff val="3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065" name="Straight Connector 13"/>
          <p:cNvCxnSpPr/>
          <p:nvPr/>
        </p:nvCxnSpPr>
        <p:spPr>
          <a:xfrm>
            <a:off x="7097298" y="2957641"/>
            <a:ext cx="0" cy="1546402"/>
          </a:xfrm>
          <a:prstGeom prst="line">
            <a:avLst/>
          </a:prstGeom>
          <a:ln>
            <a:solidFill>
              <a:schemeClr val="tx1">
                <a:lumMod val="65000"/>
                <a:lumOff val="35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066" name="TextBox 5"/>
              <p:cNvSpPr txBox="1"/>
              <p:nvPr/>
            </p:nvSpPr>
            <p:spPr>
              <a:xfrm>
                <a:off x="7057077" y="3664493"/>
                <a:ext cx="36978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h</m:t>
                      </m:r>
                    </m:oMath>
                  </m:oMathPara>
                </a14:m>
                <a:endParaRPr lang="en-US" dirty="0"/>
              </a:p>
            </p:txBody>
          </p:sp>
        </mc:Choice>
        <mc:Fallback xmlns="">
          <p:sp>
            <p:nvSpPr>
              <p:cNvPr id="2066" name="TextBox 5"/>
              <p:cNvSpPr txBox="1">
                <a:spLocks noRot="1" noChangeAspect="1" noMove="1" noResize="1" noEditPoints="1" noAdjustHandles="1" noChangeArrowheads="1" noChangeShapeType="1" noTextEdit="1"/>
              </p:cNvSpPr>
              <p:nvPr/>
            </p:nvSpPr>
            <p:spPr>
              <a:xfrm>
                <a:off x="7057077" y="3664493"/>
                <a:ext cx="369780" cy="369332"/>
              </a:xfrm>
              <a:prstGeom prst="rect">
                <a:avLst/>
              </a:prstGeom>
              <a:blipFill rotWithShape="1">
                <a:blip r:embed="rId8"/>
                <a:stretch>
                  <a:fillRect/>
                </a:stretch>
              </a:blipFill>
            </p:spPr>
            <p:txBody>
              <a:bodyPr/>
              <a:lstStyle/>
              <a:p>
                <a:r>
                  <a:rPr lang="en-US">
                    <a:noFill/>
                  </a:rPr>
                  <a:t> </a:t>
                </a:r>
              </a:p>
            </p:txBody>
          </p:sp>
        </mc:Fallback>
      </mc:AlternateContent>
      <p:pic>
        <p:nvPicPr>
          <p:cNvPr id="2067" name="Picture 2" descr="C:\Users\honghual\Dropbox\SIGA@Singapore\Slides\Stackabilization\todo\badGlassNoEnv.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557807" y="2963819"/>
            <a:ext cx="768350" cy="1543050"/>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3" descr="C:\Users\honghual\Dropbox\SIGA@Singapore\Slides\Stackabilization\todo\badGlassNoFill.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551019" y="1421295"/>
            <a:ext cx="768350" cy="154305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069" name="TextBox 5"/>
              <p:cNvSpPr txBox="1"/>
              <p:nvPr/>
            </p:nvSpPr>
            <p:spPr>
              <a:xfrm>
                <a:off x="3870171" y="2101857"/>
                <a:ext cx="1284326" cy="144655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8800" b="0" i="1" smtClean="0">
                          <a:solidFill>
                            <a:srgbClr val="FF0000"/>
                          </a:solidFill>
                          <a:latin typeface="Cambria Math"/>
                        </a:rPr>
                        <m:t>&gt;</m:t>
                      </m:r>
                    </m:oMath>
                  </m:oMathPara>
                </a14:m>
                <a:endParaRPr lang="en-US" sz="8800" dirty="0">
                  <a:solidFill>
                    <a:srgbClr val="FF0000"/>
                  </a:solidFill>
                </a:endParaRPr>
              </a:p>
            </p:txBody>
          </p:sp>
        </mc:Choice>
        <mc:Fallback xmlns="">
          <p:sp>
            <p:nvSpPr>
              <p:cNvPr id="2069" name="TextBox 5"/>
              <p:cNvSpPr txBox="1">
                <a:spLocks noRot="1" noChangeAspect="1" noMove="1" noResize="1" noEditPoints="1" noAdjustHandles="1" noChangeArrowheads="1" noChangeShapeType="1" noTextEdit="1"/>
              </p:cNvSpPr>
              <p:nvPr/>
            </p:nvSpPr>
            <p:spPr>
              <a:xfrm>
                <a:off x="3870171" y="2101857"/>
                <a:ext cx="1284326" cy="1446550"/>
              </a:xfrm>
              <a:prstGeom prst="rect">
                <a:avLst/>
              </a:prstGeom>
              <a:blipFill rotWithShape="1">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6709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additive="base">
                                        <p:cTn id="7" dur="500" fill="hold"/>
                                        <p:tgtEl>
                                          <p:spTgt spid="2051"/>
                                        </p:tgtEl>
                                        <p:attrNameLst>
                                          <p:attrName>ppt_x</p:attrName>
                                        </p:attrNameLst>
                                      </p:cBhvr>
                                      <p:tavLst>
                                        <p:tav tm="0">
                                          <p:val>
                                            <p:strVal val="#ppt_x"/>
                                          </p:val>
                                        </p:tav>
                                        <p:tav tm="100000">
                                          <p:val>
                                            <p:strVal val="#ppt_x"/>
                                          </p:val>
                                        </p:tav>
                                      </p:tavLst>
                                    </p:anim>
                                    <p:anim calcmode="lin" valueType="num">
                                      <p:cBhvr additive="base">
                                        <p:cTn id="8" dur="500" fill="hold"/>
                                        <p:tgtEl>
                                          <p:spTgt spid="205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nodeType="clickEffect">
                                  <p:stCondLst>
                                    <p:cond delay="0"/>
                                  </p:stCondLst>
                                  <p:childTnLst>
                                    <p:animMotion origin="layout" path="M 4.72222E-6 -4.5679E-6 L 4.72222E-6 0.11235 " pathEditMode="relative" rAng="0" ptsTypes="AA">
                                      <p:cBhvr>
                                        <p:cTn id="12" dur="3000" fill="hold"/>
                                        <p:tgtEl>
                                          <p:spTgt spid="2051"/>
                                        </p:tgtEl>
                                        <p:attrNameLst>
                                          <p:attrName>ppt_x</p:attrName>
                                          <p:attrName>ppt_y</p:attrName>
                                        </p:attrNameLst>
                                      </p:cBhvr>
                                      <p:rCtr x="0" y="5617"/>
                                    </p:animMotion>
                                  </p:childTnLst>
                                </p:cTn>
                              </p:par>
                              <p:par>
                                <p:cTn id="13" presetID="42" presetClass="path" presetSubtype="0" accel="50000" decel="50000" fill="hold" nodeType="withEffect">
                                  <p:stCondLst>
                                    <p:cond delay="0"/>
                                  </p:stCondLst>
                                  <p:childTnLst>
                                    <p:animMotion origin="layout" path="M -2.77778E-7 -4.19753E-6 L -2.77778E-7 0.11173 " pathEditMode="relative" rAng="0" ptsTypes="AA">
                                      <p:cBhvr>
                                        <p:cTn id="14" dur="3000" fill="hold"/>
                                        <p:tgtEl>
                                          <p:spTgt spid="11"/>
                                        </p:tgtEl>
                                        <p:attrNameLst>
                                          <p:attrName>ppt_x</p:attrName>
                                          <p:attrName>ppt_y</p:attrName>
                                        </p:attrNameLst>
                                      </p:cBhvr>
                                      <p:rCtr x="0" y="5586"/>
                                    </p:animMotion>
                                  </p:childTnLst>
                                </p:cTn>
                              </p:par>
                              <p:par>
                                <p:cTn id="15" presetID="42" presetClass="path" presetSubtype="0" accel="50000" decel="50000" fill="hold" grpId="0" nodeType="withEffect">
                                  <p:stCondLst>
                                    <p:cond delay="0"/>
                                  </p:stCondLst>
                                  <p:childTnLst>
                                    <p:animMotion origin="layout" path="M -2.5E-6 1.23457E-7 L -2.5E-6 0.11327 " pathEditMode="relative" rAng="0" ptsTypes="AA">
                                      <p:cBhvr>
                                        <p:cTn id="16" dur="3000" fill="hold"/>
                                        <p:tgtEl>
                                          <p:spTgt spid="16"/>
                                        </p:tgtEl>
                                        <p:attrNameLst>
                                          <p:attrName>ppt_x</p:attrName>
                                          <p:attrName>ppt_y</p:attrName>
                                        </p:attrNameLst>
                                      </p:cBhvr>
                                      <p:rCtr x="0" y="5648"/>
                                    </p:animMotion>
                                  </p:childTnLst>
                                </p:cTn>
                              </p:par>
                              <p:par>
                                <p:cTn id="17" presetID="42" presetClass="path" presetSubtype="0" accel="50000" decel="50000" fill="hold" nodeType="withEffect">
                                  <p:stCondLst>
                                    <p:cond delay="0"/>
                                  </p:stCondLst>
                                  <p:childTnLst>
                                    <p:animMotion origin="layout" path="M 5.55556E-7 -0.00833 L 5.55556E-7 0.10772 " pathEditMode="relative" rAng="0" ptsTypes="AA">
                                      <p:cBhvr>
                                        <p:cTn id="18" dur="3000" fill="hold"/>
                                        <p:tgtEl>
                                          <p:spTgt spid="17"/>
                                        </p:tgtEl>
                                        <p:attrNameLst>
                                          <p:attrName>ppt_x</p:attrName>
                                          <p:attrName>ppt_y</p:attrName>
                                        </p:attrNameLst>
                                      </p:cBhvr>
                                      <p:rCtr x="0" y="5802"/>
                                    </p:animMotion>
                                  </p:childTnLst>
                                </p:cTn>
                              </p:par>
                            </p:childTnLst>
                          </p:cTn>
                        </p:par>
                        <p:par>
                          <p:cTn id="19" fill="hold">
                            <p:stCondLst>
                              <p:cond delay="3000"/>
                            </p:stCondLst>
                            <p:childTnLst>
                              <p:par>
                                <p:cTn id="20" presetID="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060"/>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061"/>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062"/>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064"/>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065"/>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066"/>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206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 presetClass="entr" presetSubtype="1" fill="hold" nodeType="clickEffect">
                                  <p:stCondLst>
                                    <p:cond delay="0"/>
                                  </p:stCondLst>
                                  <p:childTnLst>
                                    <p:set>
                                      <p:cBhvr>
                                        <p:cTn id="41" dur="1" fill="hold">
                                          <p:stCondLst>
                                            <p:cond delay="0"/>
                                          </p:stCondLst>
                                        </p:cTn>
                                        <p:tgtEl>
                                          <p:spTgt spid="2068"/>
                                        </p:tgtEl>
                                        <p:attrNameLst>
                                          <p:attrName>style.visibility</p:attrName>
                                        </p:attrNameLst>
                                      </p:cBhvr>
                                      <p:to>
                                        <p:strVal val="visible"/>
                                      </p:to>
                                    </p:set>
                                    <p:anim calcmode="lin" valueType="num">
                                      <p:cBhvr additive="base">
                                        <p:cTn id="42" dur="500" fill="hold"/>
                                        <p:tgtEl>
                                          <p:spTgt spid="2068"/>
                                        </p:tgtEl>
                                        <p:attrNameLst>
                                          <p:attrName>ppt_x</p:attrName>
                                        </p:attrNameLst>
                                      </p:cBhvr>
                                      <p:tavLst>
                                        <p:tav tm="0">
                                          <p:val>
                                            <p:strVal val="#ppt_x"/>
                                          </p:val>
                                        </p:tav>
                                        <p:tav tm="100000">
                                          <p:val>
                                            <p:strVal val="#ppt_x"/>
                                          </p:val>
                                        </p:tav>
                                      </p:tavLst>
                                    </p:anim>
                                    <p:anim calcmode="lin" valueType="num">
                                      <p:cBhvr additive="base">
                                        <p:cTn id="43" dur="500" fill="hold"/>
                                        <p:tgtEl>
                                          <p:spTgt spid="2068"/>
                                        </p:tgtEl>
                                        <p:attrNameLst>
                                          <p:attrName>ppt_y</p:attrName>
                                        </p:attrNameLst>
                                      </p:cBhvr>
                                      <p:tavLst>
                                        <p:tav tm="0">
                                          <p:val>
                                            <p:strVal val="0-#ppt_h/2"/>
                                          </p:val>
                                        </p:tav>
                                        <p:tav tm="100000">
                                          <p:val>
                                            <p:strVal val="#ppt_y"/>
                                          </p:val>
                                        </p:tav>
                                      </p:tavLst>
                                    </p:anim>
                                  </p:childTnLst>
                                </p:cTn>
                              </p:par>
                            </p:childTnLst>
                          </p:cTn>
                        </p:par>
                        <p:par>
                          <p:cTn id="44" fill="hold">
                            <p:stCondLst>
                              <p:cond delay="500"/>
                            </p:stCondLst>
                            <p:childTnLst>
                              <p:par>
                                <p:cTn id="45" presetID="1" presetClass="entr" presetSubtype="0" fill="hold" grpId="0" nodeType="afterEffect">
                                  <p:stCondLst>
                                    <p:cond delay="0"/>
                                  </p:stCondLst>
                                  <p:childTnLst>
                                    <p:set>
                                      <p:cBhvr>
                                        <p:cTn id="46" dur="1" fill="hold">
                                          <p:stCondLst>
                                            <p:cond delay="0"/>
                                          </p:stCondLst>
                                        </p:cTn>
                                        <p:tgtEl>
                                          <p:spTgt spid="206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p:bldP spid="2060" grpId="0" animBg="1"/>
      <p:bldP spid="2061" grpId="0" animBg="1"/>
      <p:bldP spid="2063" grpId="0"/>
      <p:bldP spid="2066" grpId="0"/>
      <p:bldP spid="206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Stacking measure</a:t>
            </a:r>
            <a:endParaRPr lang="en-US" dirty="0"/>
          </a:p>
        </p:txBody>
      </p:sp>
      <p:sp>
        <p:nvSpPr>
          <p:cNvPr id="4" name="Slide Number Placeholder 3"/>
          <p:cNvSpPr>
            <a:spLocks noGrp="1"/>
          </p:cNvSpPr>
          <p:nvPr>
            <p:ph type="sldNum" sz="quarter" idx="12"/>
          </p:nvPr>
        </p:nvSpPr>
        <p:spPr/>
        <p:txBody>
          <a:bodyPr/>
          <a:lstStyle/>
          <a:p>
            <a:fld id="{E9DB1841-2D05-3E43-8E40-C4D0516F3E78}" type="slidenum">
              <a:rPr lang="en-US" smtClean="0"/>
              <a:t>12</a:t>
            </a:fld>
            <a:endParaRPr lang="en-US" dirty="0"/>
          </a:p>
        </p:txBody>
      </p:sp>
      <p:sp>
        <p:nvSpPr>
          <p:cNvPr id="25" name="Rectangle 24"/>
          <p:cNvSpPr/>
          <p:nvPr/>
        </p:nvSpPr>
        <p:spPr>
          <a:xfrm>
            <a:off x="1685243" y="2965370"/>
            <a:ext cx="1238249" cy="583563"/>
          </a:xfrm>
          <a:prstGeom prst="rect">
            <a:avLst/>
          </a:prstGeom>
          <a:solidFill>
            <a:srgbClr val="FF0000">
              <a:alpha val="42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2"/>
          <p:cNvSpPr/>
          <p:nvPr/>
        </p:nvSpPr>
        <p:spPr>
          <a:xfrm>
            <a:off x="1630632" y="2964844"/>
            <a:ext cx="1292859" cy="6423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50" name="Picture 2" descr="C:\Users\honghual\Dropbox\SIGA@Singapore\Slides\Stackabilization\todo\gapAnimat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17971" y="2965370"/>
            <a:ext cx="758825" cy="154463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honghual\Dropbox\SIGA@Singapore\Slides\Stackabilization\todo\gapAnimateNoFill.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17971" y="1420733"/>
            <a:ext cx="758825" cy="1544637"/>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3"/>
          <p:cNvCxnSpPr/>
          <p:nvPr/>
        </p:nvCxnSpPr>
        <p:spPr>
          <a:xfrm>
            <a:off x="3059360" y="2399805"/>
            <a:ext cx="0" cy="577739"/>
          </a:xfrm>
          <a:prstGeom prst="line">
            <a:avLst/>
          </a:prstGeom>
          <a:ln>
            <a:solidFill>
              <a:srgbClr val="FF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18" name="Rectangle 4"/>
          <p:cNvSpPr/>
          <p:nvPr/>
        </p:nvSpPr>
        <p:spPr>
          <a:xfrm>
            <a:off x="2934155" y="2366482"/>
            <a:ext cx="187325" cy="5999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2660921" y="2965370"/>
            <a:ext cx="921643" cy="0"/>
          </a:xfrm>
          <a:prstGeom prst="line">
            <a:avLst/>
          </a:prstGeom>
          <a:ln>
            <a:solidFill>
              <a:schemeClr val="tx1">
                <a:lumMod val="65000"/>
                <a:lumOff val="3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2660397" y="2964844"/>
            <a:ext cx="668591" cy="0"/>
          </a:xfrm>
          <a:prstGeom prst="line">
            <a:avLst/>
          </a:prstGeom>
          <a:ln>
            <a:solidFill>
              <a:schemeClr val="tx1">
                <a:lumMod val="65000"/>
                <a:lumOff val="35000"/>
              </a:schemeClr>
            </a:solidFill>
            <a:prstDash val="sysDot"/>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5"/>
              <p:cNvSpPr txBox="1"/>
              <p:nvPr/>
            </p:nvSpPr>
            <p:spPr>
              <a:xfrm>
                <a:off x="2990439" y="3072485"/>
                <a:ext cx="37792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𝑑</m:t>
                      </m:r>
                    </m:oMath>
                  </m:oMathPara>
                </a14:m>
                <a:endParaRPr lang="en-US" dirty="0"/>
              </a:p>
            </p:txBody>
          </p:sp>
        </mc:Choice>
        <mc:Fallback xmlns="">
          <p:sp>
            <p:nvSpPr>
              <p:cNvPr id="19" name="TextBox 5"/>
              <p:cNvSpPr txBox="1">
                <a:spLocks noRot="1" noChangeAspect="1" noMove="1" noResize="1" noEditPoints="1" noAdjustHandles="1" noChangeArrowheads="1" noChangeShapeType="1" noTextEdit="1"/>
              </p:cNvSpPr>
              <p:nvPr/>
            </p:nvSpPr>
            <p:spPr>
              <a:xfrm>
                <a:off x="2990439" y="3072485"/>
                <a:ext cx="377924" cy="369332"/>
              </a:xfrm>
              <a:prstGeom prst="rect">
                <a:avLst/>
              </a:prstGeom>
              <a:blipFill rotWithShape="1">
                <a:blip r:embed="rId5"/>
                <a:stretch>
                  <a:fillRect/>
                </a:stretch>
              </a:blipFill>
            </p:spPr>
            <p:txBody>
              <a:bodyPr/>
              <a:lstStyle/>
              <a:p>
                <a:r>
                  <a:rPr lang="en-US">
                    <a:noFill/>
                  </a:rPr>
                  <a:t> </a:t>
                </a:r>
              </a:p>
            </p:txBody>
          </p:sp>
        </mc:Fallback>
      </mc:AlternateContent>
      <p:cxnSp>
        <p:nvCxnSpPr>
          <p:cNvPr id="26" name="Straight Connector 22"/>
          <p:cNvCxnSpPr/>
          <p:nvPr/>
        </p:nvCxnSpPr>
        <p:spPr>
          <a:xfrm>
            <a:off x="2496065" y="4504569"/>
            <a:ext cx="1074032" cy="0"/>
          </a:xfrm>
          <a:prstGeom prst="line">
            <a:avLst/>
          </a:prstGeom>
          <a:ln>
            <a:solidFill>
              <a:schemeClr val="tx1">
                <a:lumMod val="65000"/>
                <a:lumOff val="3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9" name="Straight Connector 13"/>
          <p:cNvCxnSpPr/>
          <p:nvPr/>
        </p:nvCxnSpPr>
        <p:spPr>
          <a:xfrm>
            <a:off x="3466471" y="2958167"/>
            <a:ext cx="0" cy="1546402"/>
          </a:xfrm>
          <a:prstGeom prst="line">
            <a:avLst/>
          </a:prstGeom>
          <a:ln>
            <a:solidFill>
              <a:schemeClr val="tx1">
                <a:lumMod val="65000"/>
                <a:lumOff val="35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5"/>
              <p:cNvSpPr txBox="1"/>
              <p:nvPr/>
            </p:nvSpPr>
            <p:spPr>
              <a:xfrm>
                <a:off x="3426250" y="3665019"/>
                <a:ext cx="36978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h</m:t>
                      </m:r>
                    </m:oMath>
                  </m:oMathPara>
                </a14:m>
                <a:endParaRPr lang="en-US" dirty="0"/>
              </a:p>
            </p:txBody>
          </p:sp>
        </mc:Choice>
        <mc:Fallback xmlns="">
          <p:sp>
            <p:nvSpPr>
              <p:cNvPr id="30" name="TextBox 5"/>
              <p:cNvSpPr txBox="1">
                <a:spLocks noRot="1" noChangeAspect="1" noMove="1" noResize="1" noEditPoints="1" noAdjustHandles="1" noChangeArrowheads="1" noChangeShapeType="1" noTextEdit="1"/>
              </p:cNvSpPr>
              <p:nvPr/>
            </p:nvSpPr>
            <p:spPr>
              <a:xfrm>
                <a:off x="3426250" y="3665019"/>
                <a:ext cx="369780" cy="369332"/>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5"/>
              <p:cNvSpPr txBox="1"/>
              <p:nvPr/>
            </p:nvSpPr>
            <p:spPr>
              <a:xfrm>
                <a:off x="5388851" y="2509767"/>
                <a:ext cx="1840697" cy="149476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800" b="0" i="1" smtClean="0">
                          <a:latin typeface="Cambria Math"/>
                        </a:rPr>
                        <m:t>𝑆</m:t>
                      </m:r>
                      <m:r>
                        <a:rPr lang="en-US" sz="4800" b="0" i="1" smtClean="0">
                          <a:latin typeface="Cambria Math"/>
                        </a:rPr>
                        <m:t>=</m:t>
                      </m:r>
                      <m:f>
                        <m:fPr>
                          <m:ctrlPr>
                            <a:rPr lang="en-US" sz="4800" b="0" i="1" smtClean="0">
                              <a:latin typeface="Cambria Math"/>
                            </a:rPr>
                          </m:ctrlPr>
                        </m:fPr>
                        <m:num>
                          <m:r>
                            <a:rPr lang="en-US" sz="4800" b="0" i="1" smtClean="0">
                              <a:latin typeface="Cambria Math"/>
                            </a:rPr>
                            <m:t>𝑑</m:t>
                          </m:r>
                        </m:num>
                        <m:den>
                          <m:r>
                            <a:rPr lang="en-US" sz="4800" b="0" i="1" smtClean="0">
                              <a:latin typeface="Cambria Math"/>
                            </a:rPr>
                            <m:t>h</m:t>
                          </m:r>
                        </m:den>
                      </m:f>
                    </m:oMath>
                  </m:oMathPara>
                </a14:m>
                <a:endParaRPr lang="en-US" sz="4800" dirty="0"/>
              </a:p>
            </p:txBody>
          </p:sp>
        </mc:Choice>
        <mc:Fallback xmlns="">
          <p:sp>
            <p:nvSpPr>
              <p:cNvPr id="31" name="TextBox 5"/>
              <p:cNvSpPr txBox="1">
                <a:spLocks noRot="1" noChangeAspect="1" noMove="1" noResize="1" noEditPoints="1" noAdjustHandles="1" noChangeArrowheads="1" noChangeShapeType="1" noTextEdit="1"/>
              </p:cNvSpPr>
              <p:nvPr/>
            </p:nvSpPr>
            <p:spPr>
              <a:xfrm>
                <a:off x="5388851" y="2509767"/>
                <a:ext cx="1840697" cy="1494768"/>
              </a:xfrm>
              <a:prstGeom prst="rect">
                <a:avLst/>
              </a:prstGeom>
              <a:blipFill rotWithShape="1">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44124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42" presetClass="path" presetSubtype="0" accel="50000" decel="50000" fill="hold" nodeType="withEffect">
                                  <p:stCondLst>
                                    <p:cond delay="0"/>
                                  </p:stCondLst>
                                  <p:childTnLst>
                                    <p:animMotion origin="layout" path="M 3.88889E-6 4.44444E-6 L 3.88889E-6 0.11172 " pathEditMode="relative" rAng="0" ptsTypes="AA">
                                      <p:cBhvr>
                                        <p:cTn id="12" dur="1000" fill="hold"/>
                                        <p:tgtEl>
                                          <p:spTgt spid="2051"/>
                                        </p:tgtEl>
                                        <p:attrNameLst>
                                          <p:attrName>ppt_x</p:attrName>
                                          <p:attrName>ppt_y</p:attrName>
                                        </p:attrNameLst>
                                      </p:cBhvr>
                                      <p:rCtr x="0" y="5586"/>
                                    </p:animMotion>
                                  </p:childTnLst>
                                </p:cTn>
                              </p:par>
                              <p:par>
                                <p:cTn id="13" presetID="42" presetClass="path" presetSubtype="0" accel="50000" decel="50000" fill="hold" nodeType="withEffect">
                                  <p:stCondLst>
                                    <p:cond delay="0"/>
                                  </p:stCondLst>
                                  <p:childTnLst>
                                    <p:animMotion origin="layout" path="M -2.77778E-7 -4.19753E-6 L -2.77778E-7 0.11173 " pathEditMode="relative" rAng="0" ptsTypes="AA">
                                      <p:cBhvr>
                                        <p:cTn id="14" dur="1000" fill="hold"/>
                                        <p:tgtEl>
                                          <p:spTgt spid="11"/>
                                        </p:tgtEl>
                                        <p:attrNameLst>
                                          <p:attrName>ppt_x</p:attrName>
                                          <p:attrName>ppt_y</p:attrName>
                                        </p:attrNameLst>
                                      </p:cBhvr>
                                      <p:rCtr x="0" y="5586"/>
                                    </p:animMotion>
                                  </p:childTnLst>
                                </p:cTn>
                              </p:par>
                              <p:par>
                                <p:cTn id="15" presetID="42" presetClass="path" presetSubtype="0" accel="50000" decel="50000" fill="hold" grpId="0" nodeType="withEffect">
                                  <p:stCondLst>
                                    <p:cond delay="0"/>
                                  </p:stCondLst>
                                  <p:childTnLst>
                                    <p:animMotion origin="layout" path="M -2.5E-6 1.23457E-7 L -2.5E-6 0.11327 " pathEditMode="relative" rAng="0" ptsTypes="AA">
                                      <p:cBhvr>
                                        <p:cTn id="16" dur="1000" fill="hold"/>
                                        <p:tgtEl>
                                          <p:spTgt spid="16"/>
                                        </p:tgtEl>
                                        <p:attrNameLst>
                                          <p:attrName>ppt_x</p:attrName>
                                          <p:attrName>ppt_y</p:attrName>
                                        </p:attrNameLst>
                                      </p:cBhvr>
                                      <p:rCtr x="0" y="5648"/>
                                    </p:animMotion>
                                  </p:childTnLst>
                                </p:cTn>
                              </p:par>
                              <p:par>
                                <p:cTn id="17" presetID="42" presetClass="path" presetSubtype="0" accel="50000" decel="50000" fill="hold" nodeType="withEffect">
                                  <p:stCondLst>
                                    <p:cond delay="0"/>
                                  </p:stCondLst>
                                  <p:childTnLst>
                                    <p:animMotion origin="layout" path="M 5.55556E-7 -0.00833 L 5.55556E-7 0.10772 " pathEditMode="relative" rAng="0" ptsTypes="AA">
                                      <p:cBhvr>
                                        <p:cTn id="18" dur="1000" fill="hold"/>
                                        <p:tgtEl>
                                          <p:spTgt spid="17"/>
                                        </p:tgtEl>
                                        <p:attrNameLst>
                                          <p:attrName>ppt_x</p:attrName>
                                          <p:attrName>ppt_y</p:attrName>
                                        </p:attrNameLst>
                                      </p:cBhvr>
                                      <p:rCtr x="0" y="5802"/>
                                    </p:animMotion>
                                  </p:child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p:bldP spid="30"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2" name="TextBox 5"/>
              <p:cNvSpPr txBox="1"/>
              <p:nvPr/>
            </p:nvSpPr>
            <p:spPr>
              <a:xfrm>
                <a:off x="2990439" y="3840669"/>
                <a:ext cx="39305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a:rPr>
                        <m:t>𝒈</m:t>
                      </m:r>
                    </m:oMath>
                  </m:oMathPara>
                </a14:m>
                <a:endParaRPr lang="en-US" b="1" dirty="0"/>
              </a:p>
            </p:txBody>
          </p:sp>
        </mc:Choice>
        <mc:Fallback xmlns="">
          <p:sp>
            <p:nvSpPr>
              <p:cNvPr id="22" name="TextBox 5"/>
              <p:cNvSpPr txBox="1">
                <a:spLocks noRot="1" noChangeAspect="1" noMove="1" noResize="1" noEditPoints="1" noAdjustHandles="1" noChangeArrowheads="1" noChangeShapeType="1" noTextEdit="1"/>
              </p:cNvSpPr>
              <p:nvPr/>
            </p:nvSpPr>
            <p:spPr>
              <a:xfrm>
                <a:off x="2990439" y="3840669"/>
                <a:ext cx="393056" cy="369332"/>
              </a:xfrm>
              <a:prstGeom prst="rect">
                <a:avLst/>
              </a:prstGeom>
              <a:blipFill rotWithShape="1">
                <a:blip r:embed="rId3"/>
                <a:stretch>
                  <a:fillRect b="-4918"/>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smtClean="0"/>
              <a:t>Stacking measure</a:t>
            </a:r>
            <a:endParaRPr lang="en-US" dirty="0"/>
          </a:p>
        </p:txBody>
      </p:sp>
      <p:sp>
        <p:nvSpPr>
          <p:cNvPr id="4" name="Slide Number Placeholder 3"/>
          <p:cNvSpPr>
            <a:spLocks noGrp="1"/>
          </p:cNvSpPr>
          <p:nvPr>
            <p:ph type="sldNum" sz="quarter" idx="12"/>
          </p:nvPr>
        </p:nvSpPr>
        <p:spPr/>
        <p:txBody>
          <a:bodyPr/>
          <a:lstStyle/>
          <a:p>
            <a:fld id="{E9DB1841-2D05-3E43-8E40-C4D0516F3E78}" type="slidenum">
              <a:rPr lang="en-US" smtClean="0"/>
              <a:t>13</a:t>
            </a:fld>
            <a:endParaRPr lang="en-US" dirty="0"/>
          </a:p>
        </p:txBody>
      </p:sp>
      <p:sp>
        <p:nvSpPr>
          <p:cNvPr id="25" name="Rectangle 24"/>
          <p:cNvSpPr/>
          <p:nvPr/>
        </p:nvSpPr>
        <p:spPr>
          <a:xfrm>
            <a:off x="1685243" y="2965370"/>
            <a:ext cx="1238249" cy="580732"/>
          </a:xfrm>
          <a:prstGeom prst="rect">
            <a:avLst/>
          </a:prstGeom>
          <a:solidFill>
            <a:srgbClr val="FF0000">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12"/>
          <p:cNvSpPr/>
          <p:nvPr/>
        </p:nvSpPr>
        <p:spPr>
          <a:xfrm>
            <a:off x="1685242" y="3546102"/>
            <a:ext cx="1238249" cy="963905"/>
          </a:xfrm>
          <a:prstGeom prst="rect">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50" name="Picture 2" descr="C:\Users\honghual\Dropbox\SIGA@Singapore\Slides\Stackabilization\todo\gapAnimat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17971" y="2965370"/>
            <a:ext cx="758825" cy="154463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honghual\Dropbox\SIGA@Singapore\Slides\Stackabilization\todo\gapAnimateNoFill.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917971" y="1995287"/>
            <a:ext cx="758825" cy="1544637"/>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3"/>
          <p:cNvCxnSpPr/>
          <p:nvPr/>
        </p:nvCxnSpPr>
        <p:spPr>
          <a:xfrm>
            <a:off x="3059360" y="2954511"/>
            <a:ext cx="0" cy="577739"/>
          </a:xfrm>
          <a:prstGeom prst="line">
            <a:avLst/>
          </a:prstGeom>
          <a:ln>
            <a:solidFill>
              <a:srgbClr val="FFA0A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660921" y="2965370"/>
            <a:ext cx="921643" cy="0"/>
          </a:xfrm>
          <a:prstGeom prst="line">
            <a:avLst/>
          </a:prstGeom>
          <a:ln>
            <a:solidFill>
              <a:schemeClr val="tx1">
                <a:lumMod val="65000"/>
                <a:lumOff val="3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2660397" y="3545576"/>
            <a:ext cx="668591" cy="0"/>
          </a:xfrm>
          <a:prstGeom prst="line">
            <a:avLst/>
          </a:prstGeom>
          <a:ln>
            <a:solidFill>
              <a:schemeClr val="tx1">
                <a:lumMod val="65000"/>
                <a:lumOff val="35000"/>
              </a:schemeClr>
            </a:solidFill>
            <a:prstDash val="sysDot"/>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5"/>
              <p:cNvSpPr txBox="1"/>
              <p:nvPr/>
            </p:nvSpPr>
            <p:spPr>
              <a:xfrm>
                <a:off x="2990439" y="3072485"/>
                <a:ext cx="37792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lumMod val="65000"/>
                            </a:schemeClr>
                          </a:solidFill>
                          <a:latin typeface="Cambria Math"/>
                        </a:rPr>
                        <m:t>𝑑</m:t>
                      </m:r>
                    </m:oMath>
                  </m:oMathPara>
                </a14:m>
                <a:endParaRPr lang="en-US" dirty="0">
                  <a:solidFill>
                    <a:schemeClr val="bg1">
                      <a:lumMod val="65000"/>
                    </a:schemeClr>
                  </a:solidFill>
                </a:endParaRPr>
              </a:p>
            </p:txBody>
          </p:sp>
        </mc:Choice>
        <mc:Fallback xmlns="">
          <p:sp>
            <p:nvSpPr>
              <p:cNvPr id="19" name="TextBox 5"/>
              <p:cNvSpPr txBox="1">
                <a:spLocks noRot="1" noChangeAspect="1" noMove="1" noResize="1" noEditPoints="1" noAdjustHandles="1" noChangeArrowheads="1" noChangeShapeType="1" noTextEdit="1"/>
              </p:cNvSpPr>
              <p:nvPr/>
            </p:nvSpPr>
            <p:spPr>
              <a:xfrm>
                <a:off x="2990439" y="3072485"/>
                <a:ext cx="377924" cy="369332"/>
              </a:xfrm>
              <a:prstGeom prst="rect">
                <a:avLst/>
              </a:prstGeom>
              <a:blipFill rotWithShape="1">
                <a:blip r:embed="rId6"/>
                <a:stretch>
                  <a:fillRect/>
                </a:stretch>
              </a:blipFill>
            </p:spPr>
            <p:txBody>
              <a:bodyPr/>
              <a:lstStyle/>
              <a:p>
                <a:r>
                  <a:rPr lang="en-US">
                    <a:noFill/>
                  </a:rPr>
                  <a:t> </a:t>
                </a:r>
              </a:p>
            </p:txBody>
          </p:sp>
        </mc:Fallback>
      </mc:AlternateContent>
      <p:cxnSp>
        <p:nvCxnSpPr>
          <p:cNvPr id="29" name="Straight Connector 13"/>
          <p:cNvCxnSpPr/>
          <p:nvPr/>
        </p:nvCxnSpPr>
        <p:spPr>
          <a:xfrm>
            <a:off x="3466471" y="2958167"/>
            <a:ext cx="0" cy="1546402"/>
          </a:xfrm>
          <a:prstGeom prst="line">
            <a:avLst/>
          </a:prstGeom>
          <a:ln>
            <a:solidFill>
              <a:schemeClr val="bg1">
                <a:lumMod val="75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5"/>
              <p:cNvSpPr txBox="1"/>
              <p:nvPr/>
            </p:nvSpPr>
            <p:spPr>
              <a:xfrm>
                <a:off x="3426250" y="3665019"/>
                <a:ext cx="369780" cy="369332"/>
              </a:xfrm>
              <a:prstGeom prst="rect">
                <a:avLst/>
              </a:prstGeom>
              <a:noFill/>
              <a:ln>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lumMod val="65000"/>
                            </a:schemeClr>
                          </a:solidFill>
                          <a:latin typeface="Cambria Math"/>
                        </a:rPr>
                        <m:t>h</m:t>
                      </m:r>
                    </m:oMath>
                  </m:oMathPara>
                </a14:m>
                <a:endParaRPr lang="en-US" dirty="0">
                  <a:solidFill>
                    <a:schemeClr val="bg1">
                      <a:lumMod val="65000"/>
                    </a:schemeClr>
                  </a:solidFill>
                </a:endParaRPr>
              </a:p>
            </p:txBody>
          </p:sp>
        </mc:Choice>
        <mc:Fallback xmlns="">
          <p:sp>
            <p:nvSpPr>
              <p:cNvPr id="30" name="TextBox 5"/>
              <p:cNvSpPr txBox="1">
                <a:spLocks noRot="1" noChangeAspect="1" noMove="1" noResize="1" noEditPoints="1" noAdjustHandles="1" noChangeArrowheads="1" noChangeShapeType="1" noTextEdit="1"/>
              </p:cNvSpPr>
              <p:nvPr/>
            </p:nvSpPr>
            <p:spPr>
              <a:xfrm>
                <a:off x="3426250" y="3665019"/>
                <a:ext cx="369780" cy="369332"/>
              </a:xfrm>
              <a:prstGeom prst="rect">
                <a:avLst/>
              </a:prstGeom>
              <a:blipFill rotWithShape="1">
                <a:blip r:embed="rId7"/>
                <a:stretch>
                  <a:fillRect/>
                </a:stretch>
              </a:blipFill>
              <a:ln>
                <a:noFill/>
              </a:ln>
            </p:spPr>
            <p:txBody>
              <a:bodyPr/>
              <a:lstStyle/>
              <a:p>
                <a:r>
                  <a:rPr lang="en-US">
                    <a:noFill/>
                  </a:rPr>
                  <a:t> </a:t>
                </a:r>
              </a:p>
            </p:txBody>
          </p:sp>
        </mc:Fallback>
      </mc:AlternateContent>
      <p:cxnSp>
        <p:nvCxnSpPr>
          <p:cNvPr id="20" name="Straight Connector 22"/>
          <p:cNvCxnSpPr/>
          <p:nvPr/>
        </p:nvCxnSpPr>
        <p:spPr>
          <a:xfrm>
            <a:off x="2496065" y="4504569"/>
            <a:ext cx="1074032" cy="0"/>
          </a:xfrm>
          <a:prstGeom prst="line">
            <a:avLst/>
          </a:prstGeom>
          <a:ln>
            <a:solidFill>
              <a:schemeClr val="tx1">
                <a:lumMod val="65000"/>
                <a:lumOff val="3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1" name="Straight Connector 13"/>
          <p:cNvCxnSpPr/>
          <p:nvPr/>
        </p:nvCxnSpPr>
        <p:spPr>
          <a:xfrm>
            <a:off x="3059360" y="3546102"/>
            <a:ext cx="0" cy="958467"/>
          </a:xfrm>
          <a:prstGeom prst="line">
            <a:avLst/>
          </a:prstGeom>
          <a:ln>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5"/>
              <p:cNvSpPr txBox="1"/>
              <p:nvPr/>
            </p:nvSpPr>
            <p:spPr>
              <a:xfrm>
                <a:off x="4968721" y="2676928"/>
                <a:ext cx="2925929" cy="135742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800" b="0" i="1" smtClean="0">
                          <a:latin typeface="Cambria Math"/>
                        </a:rPr>
                        <m:t>𝑆</m:t>
                      </m:r>
                      <m:r>
                        <a:rPr lang="en-US" sz="4800" b="0" i="1" smtClean="0">
                          <a:latin typeface="Cambria Math"/>
                        </a:rPr>
                        <m:t>=1−</m:t>
                      </m:r>
                      <m:f>
                        <m:fPr>
                          <m:ctrlPr>
                            <a:rPr lang="en-US" sz="4800" b="0" i="1" smtClean="0">
                              <a:latin typeface="Cambria Math"/>
                            </a:rPr>
                          </m:ctrlPr>
                        </m:fPr>
                        <m:num>
                          <m:r>
                            <a:rPr lang="en-US" sz="4800" b="0" i="1" smtClean="0">
                              <a:latin typeface="Cambria Math"/>
                            </a:rPr>
                            <m:t>𝑔</m:t>
                          </m:r>
                        </m:num>
                        <m:den>
                          <m:r>
                            <a:rPr lang="en-US" sz="4800" b="0" i="1" smtClean="0">
                              <a:latin typeface="Cambria Math"/>
                            </a:rPr>
                            <m:t>h</m:t>
                          </m:r>
                        </m:den>
                      </m:f>
                    </m:oMath>
                  </m:oMathPara>
                </a14:m>
                <a:endParaRPr lang="en-US" sz="4800" dirty="0"/>
              </a:p>
            </p:txBody>
          </p:sp>
        </mc:Choice>
        <mc:Fallback xmlns="">
          <p:sp>
            <p:nvSpPr>
              <p:cNvPr id="28" name="TextBox 5"/>
              <p:cNvSpPr txBox="1">
                <a:spLocks noRot="1" noChangeAspect="1" noMove="1" noResize="1" noEditPoints="1" noAdjustHandles="1" noChangeArrowheads="1" noChangeShapeType="1" noTextEdit="1"/>
              </p:cNvSpPr>
              <p:nvPr/>
            </p:nvSpPr>
            <p:spPr>
              <a:xfrm>
                <a:off x="4968721" y="2676928"/>
                <a:ext cx="2925929" cy="1357423"/>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5"/>
              <p:cNvSpPr txBox="1"/>
              <p:nvPr/>
            </p:nvSpPr>
            <p:spPr>
              <a:xfrm>
                <a:off x="5388851" y="2509767"/>
                <a:ext cx="1840697" cy="149476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800" b="0" i="1" smtClean="0">
                          <a:latin typeface="Cambria Math"/>
                        </a:rPr>
                        <m:t>𝑆</m:t>
                      </m:r>
                      <m:r>
                        <a:rPr lang="en-US" sz="4800" b="0" i="1" smtClean="0">
                          <a:latin typeface="Cambria Math"/>
                        </a:rPr>
                        <m:t>=</m:t>
                      </m:r>
                      <m:f>
                        <m:fPr>
                          <m:ctrlPr>
                            <a:rPr lang="en-US" sz="4800" b="0" i="1" smtClean="0">
                              <a:latin typeface="Cambria Math"/>
                            </a:rPr>
                          </m:ctrlPr>
                        </m:fPr>
                        <m:num>
                          <m:r>
                            <a:rPr lang="en-US" sz="4800" b="0" i="1" smtClean="0">
                              <a:latin typeface="Cambria Math"/>
                            </a:rPr>
                            <m:t>𝑑</m:t>
                          </m:r>
                        </m:num>
                        <m:den>
                          <m:r>
                            <a:rPr lang="en-US" sz="4800" b="0" i="1" smtClean="0">
                              <a:latin typeface="Cambria Math"/>
                            </a:rPr>
                            <m:t>h</m:t>
                          </m:r>
                        </m:den>
                      </m:f>
                    </m:oMath>
                  </m:oMathPara>
                </a14:m>
                <a:endParaRPr lang="en-US" sz="4800" dirty="0"/>
              </a:p>
            </p:txBody>
          </p:sp>
        </mc:Choice>
        <mc:Fallback xmlns="">
          <p:sp>
            <p:nvSpPr>
              <p:cNvPr id="18" name="TextBox 5"/>
              <p:cNvSpPr txBox="1">
                <a:spLocks noRot="1" noChangeAspect="1" noMove="1" noResize="1" noEditPoints="1" noAdjustHandles="1" noChangeArrowheads="1" noChangeShapeType="1" noTextEdit="1"/>
              </p:cNvSpPr>
              <p:nvPr/>
            </p:nvSpPr>
            <p:spPr>
              <a:xfrm>
                <a:off x="5388851" y="2509767"/>
                <a:ext cx="1840697" cy="1494768"/>
              </a:xfrm>
              <a:prstGeom prst="rect">
                <a:avLst/>
              </a:prstGeom>
              <a:blipFill rotWithShape="1">
                <a:blip r:embed="rId9"/>
                <a:stretch>
                  <a:fillRect/>
                </a:stretch>
              </a:blipFill>
            </p:spPr>
            <p:txBody>
              <a:bodyPr/>
              <a:lstStyle/>
              <a:p>
                <a:r>
                  <a:rPr lang="en-US">
                    <a:noFill/>
                  </a:rPr>
                  <a:t> </a:t>
                </a:r>
              </a:p>
            </p:txBody>
          </p:sp>
        </mc:Fallback>
      </mc:AlternateContent>
      <p:sp>
        <p:nvSpPr>
          <p:cNvPr id="3" name="TextBox 2"/>
          <p:cNvSpPr txBox="1"/>
          <p:nvPr/>
        </p:nvSpPr>
        <p:spPr>
          <a:xfrm>
            <a:off x="962031" y="3868209"/>
            <a:ext cx="723211" cy="369332"/>
          </a:xfrm>
          <a:prstGeom prst="rect">
            <a:avLst/>
          </a:prstGeom>
          <a:noFill/>
        </p:spPr>
        <p:txBody>
          <a:bodyPr wrap="none" rtlCol="0">
            <a:spAutoFit/>
          </a:bodyPr>
          <a:lstStyle/>
          <a:p>
            <a:r>
              <a:rPr lang="en-US" dirty="0" smtClean="0"/>
              <a:t>offset</a:t>
            </a:r>
            <a:endParaRPr lang="en-US" dirty="0"/>
          </a:p>
        </p:txBody>
      </p:sp>
    </p:spTree>
    <p:extLst>
      <p:ext uri="{BB962C8B-B14F-4D97-AF65-F5344CB8AC3E}">
        <p14:creationId xmlns:p14="http://schemas.microsoft.com/office/powerpoint/2010/main" val="2460555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26" presetClass="emph" presetSubtype="0" fill="hold" grpId="1" nodeType="withEffect">
                                  <p:stCondLst>
                                    <p:cond delay="0"/>
                                  </p:stCondLst>
                                  <p:childTnLst>
                                    <p:animEffect transition="out" filter="fade">
                                      <p:cBhvr>
                                        <p:cTn id="8" dur="500" tmFilter="0, 0; .2, .5; .8, .5; 1, 0"/>
                                        <p:tgtEl>
                                          <p:spTgt spid="40"/>
                                        </p:tgtEl>
                                      </p:cBhvr>
                                    </p:animEffect>
                                    <p:animScale>
                                      <p:cBhvr>
                                        <p:cTn id="9" dur="250" autoRev="1" fill="hold"/>
                                        <p:tgtEl>
                                          <p:spTgt spid="40"/>
                                        </p:tgtEl>
                                      </p:cBhvr>
                                      <p:by x="105000" y="105000"/>
                                    </p:animScale>
                                  </p:childTnLst>
                                </p:cTn>
                              </p:par>
                              <p:par>
                                <p:cTn id="10" presetID="26" presetClass="emph" presetSubtype="0" fill="hold" grpId="1" nodeType="withEffect">
                                  <p:stCondLst>
                                    <p:cond delay="0"/>
                                  </p:stCondLst>
                                  <p:childTnLst>
                                    <p:animEffect transition="out" filter="fade">
                                      <p:cBhvr>
                                        <p:cTn id="11" dur="500" tmFilter="0, 0; .2, .5; .8, .5; 1, 0"/>
                                        <p:tgtEl>
                                          <p:spTgt spid="22"/>
                                        </p:tgtEl>
                                      </p:cBhvr>
                                    </p:animEffect>
                                    <p:animScale>
                                      <p:cBhvr>
                                        <p:cTn id="12" dur="250" autoRev="1" fill="hold"/>
                                        <p:tgtEl>
                                          <p:spTgt spid="22"/>
                                        </p:tgtEl>
                                      </p:cBhvr>
                                      <p:by x="105000" y="105000"/>
                                    </p:animScale>
                                  </p:childTnLst>
                                </p:cTn>
                              </p:par>
                              <p:par>
                                <p:cTn id="13" presetID="26" presetClass="emph" presetSubtype="0" fill="hold" nodeType="withEffect">
                                  <p:stCondLst>
                                    <p:cond delay="0"/>
                                  </p:stCondLst>
                                  <p:childTnLst>
                                    <p:animEffect transition="out" filter="fade">
                                      <p:cBhvr>
                                        <p:cTn id="14" dur="500" tmFilter="0, 0; .2, .5; .8, .5; 1, 0"/>
                                        <p:tgtEl>
                                          <p:spTgt spid="21"/>
                                        </p:tgtEl>
                                      </p:cBhvr>
                                    </p:animEffect>
                                    <p:animScale>
                                      <p:cBhvr>
                                        <p:cTn id="15" dur="250" autoRev="1" fill="hold"/>
                                        <p:tgtEl>
                                          <p:spTgt spid="21"/>
                                        </p:tgtEl>
                                      </p:cBhvr>
                                      <p:by x="105000" y="105000"/>
                                    </p:animScale>
                                  </p:childTnLst>
                                </p:cTn>
                              </p:par>
                            </p:childTnLst>
                          </p:cTn>
                        </p:par>
                        <p:par>
                          <p:cTn id="16" fill="hold">
                            <p:stCondLst>
                              <p:cond delay="500"/>
                            </p:stCondLst>
                            <p:childTnLst>
                              <p:par>
                                <p:cTn id="17" presetID="26" presetClass="emph" presetSubtype="0" fill="hold" grpId="2" nodeType="afterEffect">
                                  <p:stCondLst>
                                    <p:cond delay="0"/>
                                  </p:stCondLst>
                                  <p:childTnLst>
                                    <p:animEffect transition="out" filter="fade">
                                      <p:cBhvr>
                                        <p:cTn id="18" dur="500" tmFilter="0, 0; .2, .5; .8, .5; 1, 0"/>
                                        <p:tgtEl>
                                          <p:spTgt spid="40"/>
                                        </p:tgtEl>
                                      </p:cBhvr>
                                    </p:animEffect>
                                    <p:animScale>
                                      <p:cBhvr>
                                        <p:cTn id="19" dur="250" autoRev="1" fill="hold"/>
                                        <p:tgtEl>
                                          <p:spTgt spid="40"/>
                                        </p:tgtEl>
                                      </p:cBhvr>
                                      <p:by x="105000" y="105000"/>
                                    </p:animScale>
                                  </p:childTnLst>
                                </p:cTn>
                              </p:par>
                              <p:par>
                                <p:cTn id="20" presetID="26" presetClass="emph" presetSubtype="0" fill="hold" grpId="2" nodeType="withEffect">
                                  <p:stCondLst>
                                    <p:cond delay="0"/>
                                  </p:stCondLst>
                                  <p:childTnLst>
                                    <p:animEffect transition="out" filter="fade">
                                      <p:cBhvr>
                                        <p:cTn id="21" dur="500" tmFilter="0, 0; .2, .5; .8, .5; 1, 0"/>
                                        <p:tgtEl>
                                          <p:spTgt spid="22"/>
                                        </p:tgtEl>
                                      </p:cBhvr>
                                    </p:animEffect>
                                    <p:animScale>
                                      <p:cBhvr>
                                        <p:cTn id="22" dur="250" autoRev="1" fill="hold"/>
                                        <p:tgtEl>
                                          <p:spTgt spid="22"/>
                                        </p:tgtEl>
                                      </p:cBhvr>
                                      <p:by x="105000" y="105000"/>
                                    </p:animScale>
                                  </p:childTnLst>
                                </p:cTn>
                              </p:par>
                              <p:par>
                                <p:cTn id="23" presetID="26" presetClass="emph" presetSubtype="0" fill="hold" nodeType="withEffect">
                                  <p:stCondLst>
                                    <p:cond delay="0"/>
                                  </p:stCondLst>
                                  <p:childTnLst>
                                    <p:animEffect transition="out" filter="fade">
                                      <p:cBhvr>
                                        <p:cTn id="24" dur="500" tmFilter="0, 0; .2, .5; .8, .5; 1, 0"/>
                                        <p:tgtEl>
                                          <p:spTgt spid="21"/>
                                        </p:tgtEl>
                                      </p:cBhvr>
                                    </p:animEffect>
                                    <p:animScale>
                                      <p:cBhvr>
                                        <p:cTn id="25" dur="250" autoRev="1" fill="hold"/>
                                        <p:tgtEl>
                                          <p:spTgt spid="21"/>
                                        </p:tgtEl>
                                      </p:cBhvr>
                                      <p:by x="105000" y="105000"/>
                                    </p:animScale>
                                  </p:childTnLst>
                                </p:cTn>
                              </p:par>
                            </p:childTnLst>
                          </p:cTn>
                        </p:par>
                        <p:par>
                          <p:cTn id="26" fill="hold">
                            <p:stCondLst>
                              <p:cond delay="1000"/>
                            </p:stCondLst>
                            <p:childTnLst>
                              <p:par>
                                <p:cTn id="27" presetID="26" presetClass="emph" presetSubtype="0" fill="hold" grpId="3" nodeType="afterEffect">
                                  <p:stCondLst>
                                    <p:cond delay="0"/>
                                  </p:stCondLst>
                                  <p:childTnLst>
                                    <p:animEffect transition="out" filter="fade">
                                      <p:cBhvr>
                                        <p:cTn id="28" dur="500" tmFilter="0, 0; .2, .5; .8, .5; 1, 0"/>
                                        <p:tgtEl>
                                          <p:spTgt spid="40"/>
                                        </p:tgtEl>
                                      </p:cBhvr>
                                    </p:animEffect>
                                    <p:animScale>
                                      <p:cBhvr>
                                        <p:cTn id="29" dur="250" autoRev="1" fill="hold"/>
                                        <p:tgtEl>
                                          <p:spTgt spid="40"/>
                                        </p:tgtEl>
                                      </p:cBhvr>
                                      <p:by x="105000" y="105000"/>
                                    </p:animScale>
                                  </p:childTnLst>
                                </p:cTn>
                              </p:par>
                              <p:par>
                                <p:cTn id="30" presetID="26" presetClass="emph" presetSubtype="0" fill="hold" grpId="3" nodeType="withEffect">
                                  <p:stCondLst>
                                    <p:cond delay="0"/>
                                  </p:stCondLst>
                                  <p:childTnLst>
                                    <p:animEffect transition="out" filter="fade">
                                      <p:cBhvr>
                                        <p:cTn id="31" dur="500" tmFilter="0, 0; .2, .5; .8, .5; 1, 0"/>
                                        <p:tgtEl>
                                          <p:spTgt spid="22"/>
                                        </p:tgtEl>
                                      </p:cBhvr>
                                    </p:animEffect>
                                    <p:animScale>
                                      <p:cBhvr>
                                        <p:cTn id="32" dur="250" autoRev="1" fill="hold"/>
                                        <p:tgtEl>
                                          <p:spTgt spid="22"/>
                                        </p:tgtEl>
                                      </p:cBhvr>
                                      <p:by x="105000" y="105000"/>
                                    </p:animScale>
                                  </p:childTnLst>
                                </p:cTn>
                              </p:par>
                              <p:par>
                                <p:cTn id="33" presetID="26" presetClass="emph" presetSubtype="0" fill="hold" nodeType="withEffect">
                                  <p:stCondLst>
                                    <p:cond delay="0"/>
                                  </p:stCondLst>
                                  <p:childTnLst>
                                    <p:animEffect transition="out" filter="fade">
                                      <p:cBhvr>
                                        <p:cTn id="34" dur="500" tmFilter="0, 0; .2, .5; .8, .5; 1, 0"/>
                                        <p:tgtEl>
                                          <p:spTgt spid="21"/>
                                        </p:tgtEl>
                                      </p:cBhvr>
                                    </p:animEffect>
                                    <p:animScale>
                                      <p:cBhvr>
                                        <p:cTn id="35" dur="250" autoRev="1" fill="hold"/>
                                        <p:tgtEl>
                                          <p:spTgt spid="21"/>
                                        </p:tgtEl>
                                      </p:cBhvr>
                                      <p:by x="105000" y="105000"/>
                                    </p:animScale>
                                  </p:childTnLst>
                                </p:cTn>
                              </p:par>
                            </p:childTnLst>
                          </p:cTn>
                        </p:par>
                        <p:par>
                          <p:cTn id="36" fill="hold">
                            <p:stCondLst>
                              <p:cond delay="1500"/>
                            </p:stCondLst>
                            <p:childTnLst>
                              <p:par>
                                <p:cTn id="37" presetID="42" presetClass="exit" presetSubtype="0" fill="hold" grpId="0" nodeType="afterEffect">
                                  <p:stCondLst>
                                    <p:cond delay="0"/>
                                  </p:stCondLst>
                                  <p:childTnLst>
                                    <p:animEffect transition="out" filter="fade">
                                      <p:cBhvr>
                                        <p:cTn id="38" dur="250"/>
                                        <p:tgtEl>
                                          <p:spTgt spid="18"/>
                                        </p:tgtEl>
                                      </p:cBhvr>
                                    </p:animEffect>
                                    <p:anim calcmode="lin" valueType="num">
                                      <p:cBhvr>
                                        <p:cTn id="39" dur="250"/>
                                        <p:tgtEl>
                                          <p:spTgt spid="18"/>
                                        </p:tgtEl>
                                        <p:attrNameLst>
                                          <p:attrName>ppt_x</p:attrName>
                                        </p:attrNameLst>
                                      </p:cBhvr>
                                      <p:tavLst>
                                        <p:tav tm="0">
                                          <p:val>
                                            <p:strVal val="ppt_x"/>
                                          </p:val>
                                        </p:tav>
                                        <p:tav tm="100000">
                                          <p:val>
                                            <p:strVal val="ppt_x"/>
                                          </p:val>
                                        </p:tav>
                                      </p:tavLst>
                                    </p:anim>
                                    <p:anim calcmode="lin" valueType="num">
                                      <p:cBhvr>
                                        <p:cTn id="40" dur="250"/>
                                        <p:tgtEl>
                                          <p:spTgt spid="18"/>
                                        </p:tgtEl>
                                        <p:attrNameLst>
                                          <p:attrName>ppt_y</p:attrName>
                                        </p:attrNameLst>
                                      </p:cBhvr>
                                      <p:tavLst>
                                        <p:tav tm="0">
                                          <p:val>
                                            <p:strVal val="ppt_y"/>
                                          </p:val>
                                        </p:tav>
                                        <p:tav tm="100000">
                                          <p:val>
                                            <p:strVal val="ppt_y+.1"/>
                                          </p:val>
                                        </p:tav>
                                      </p:tavLst>
                                    </p:anim>
                                    <p:set>
                                      <p:cBhvr>
                                        <p:cTn id="41" dur="1" fill="hold">
                                          <p:stCondLst>
                                            <p:cond delay="249"/>
                                          </p:stCondLst>
                                        </p:cTn>
                                        <p:tgtEl>
                                          <p:spTgt spid="18"/>
                                        </p:tgtEl>
                                        <p:attrNameLst>
                                          <p:attrName>style.visibility</p:attrName>
                                        </p:attrNameLst>
                                      </p:cBhvr>
                                      <p:to>
                                        <p:strVal val="hidden"/>
                                      </p:to>
                                    </p:set>
                                  </p:childTnLst>
                                </p:cTn>
                              </p:par>
                              <p:par>
                                <p:cTn id="42" presetID="10" presetClass="entr" presetSubtype="0" fill="hold" grpId="0"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1"/>
      <p:bldP spid="22" grpId="2"/>
      <p:bldP spid="22" grpId="3"/>
      <p:bldP spid="40" grpId="1" animBg="1"/>
      <p:bldP spid="40" grpId="2" animBg="1"/>
      <p:bldP spid="40" grpId="3" animBg="1"/>
      <p:bldP spid="28" grpId="0"/>
      <p:bldP spid="18"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Upper &amp; </a:t>
            </a:r>
            <a:r>
              <a:rPr lang="en-US" dirty="0"/>
              <a:t>Lower </a:t>
            </a:r>
            <a:r>
              <a:rPr lang="en-US" dirty="0" smtClean="0"/>
              <a:t>Envelopes</a:t>
            </a:r>
            <a:endParaRPr lang="en-US" dirty="0"/>
          </a:p>
        </p:txBody>
      </p:sp>
      <p:sp>
        <p:nvSpPr>
          <p:cNvPr id="3" name="Slide Number Placeholder 2"/>
          <p:cNvSpPr>
            <a:spLocks noGrp="1"/>
          </p:cNvSpPr>
          <p:nvPr>
            <p:ph type="sldNum" sz="quarter" idx="12"/>
          </p:nvPr>
        </p:nvSpPr>
        <p:spPr/>
        <p:txBody>
          <a:bodyPr/>
          <a:lstStyle/>
          <a:p>
            <a:fld id="{E9DB1841-2D05-3E43-8E40-C4D0516F3E78}" type="slidenum">
              <a:rPr lang="en-US" smtClean="0"/>
              <a:t>14</a:t>
            </a:fld>
            <a:endParaRPr lang="en-US" dirty="0"/>
          </a:p>
        </p:txBody>
      </p:sp>
      <p:pic>
        <p:nvPicPr>
          <p:cNvPr id="19" name="Picture 4" descr="C:\Users\honghual\Dropbox\SIGA@Singapore\Slides\Stackabilization\todo\gapAnimateWithEnv.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37269" y="1559856"/>
            <a:ext cx="1292517" cy="2714827"/>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Straight Arrow Connector 15"/>
          <p:cNvCxnSpPr/>
          <p:nvPr/>
        </p:nvCxnSpPr>
        <p:spPr>
          <a:xfrm flipV="1">
            <a:off x="2900000" y="4404125"/>
            <a:ext cx="0" cy="398925"/>
          </a:xfrm>
          <a:prstGeom prst="straightConnector1">
            <a:avLst/>
          </a:prstGeom>
          <a:ln w="63500">
            <a:solidFill>
              <a:srgbClr val="E6AF00"/>
            </a:solidFill>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16"/>
          <p:cNvCxnSpPr/>
          <p:nvPr/>
        </p:nvCxnSpPr>
        <p:spPr>
          <a:xfrm>
            <a:off x="2902883" y="1028609"/>
            <a:ext cx="0" cy="414633"/>
          </a:xfrm>
          <a:prstGeom prst="straightConnector1">
            <a:avLst/>
          </a:prstGeom>
          <a:ln w="63500">
            <a:solidFill>
              <a:srgbClr val="7099CA"/>
            </a:solidFill>
            <a:tailEnd type="triangle"/>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5069823" y="3783077"/>
            <a:ext cx="389237" cy="0"/>
          </a:xfrm>
          <a:prstGeom prst="line">
            <a:avLst/>
          </a:prstGeom>
          <a:ln w="76200">
            <a:solidFill>
              <a:srgbClr val="7099CA"/>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5074055" y="4176855"/>
            <a:ext cx="389237" cy="0"/>
          </a:xfrm>
          <a:prstGeom prst="line">
            <a:avLst/>
          </a:prstGeom>
          <a:ln w="76200">
            <a:solidFill>
              <a:srgbClr val="E6AF00"/>
            </a:solidFill>
          </a:ln>
          <a:effectLst/>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5571320" y="3598411"/>
            <a:ext cx="1687000" cy="369332"/>
          </a:xfrm>
          <a:prstGeom prst="rect">
            <a:avLst/>
          </a:prstGeom>
          <a:noFill/>
        </p:spPr>
        <p:txBody>
          <a:bodyPr wrap="none" rtlCol="0">
            <a:spAutoFit/>
          </a:bodyPr>
          <a:lstStyle/>
          <a:p>
            <a:r>
              <a:rPr lang="en-US" dirty="0" smtClean="0"/>
              <a:t>Upper envelope</a:t>
            </a:r>
            <a:endParaRPr lang="en-US" dirty="0"/>
          </a:p>
        </p:txBody>
      </p:sp>
      <p:sp>
        <p:nvSpPr>
          <p:cNvPr id="46" name="TextBox 45"/>
          <p:cNvSpPr txBox="1"/>
          <p:nvPr/>
        </p:nvSpPr>
        <p:spPr>
          <a:xfrm>
            <a:off x="5576000" y="3992189"/>
            <a:ext cx="1677639" cy="369332"/>
          </a:xfrm>
          <a:prstGeom prst="rect">
            <a:avLst/>
          </a:prstGeom>
          <a:noFill/>
        </p:spPr>
        <p:txBody>
          <a:bodyPr wrap="none" rtlCol="0">
            <a:spAutoFit/>
          </a:bodyPr>
          <a:lstStyle/>
          <a:p>
            <a:r>
              <a:rPr lang="en-US" dirty="0" smtClean="0"/>
              <a:t>Lower envelope</a:t>
            </a:r>
            <a:endParaRPr lang="en-US" dirty="0"/>
          </a:p>
        </p:txBody>
      </p:sp>
    </p:spTree>
    <p:extLst>
      <p:ext uri="{BB962C8B-B14F-4D97-AF65-F5344CB8AC3E}">
        <p14:creationId xmlns:p14="http://schemas.microsoft.com/office/powerpoint/2010/main" val="955334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honghual\Dropbox\SIGA@Singapore\Slides\Stackabilization\todo\evelopes.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68461" y="1559856"/>
            <a:ext cx="1261325" cy="271482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Gap function</a:t>
            </a:r>
            <a:endParaRPr lang="en-US" dirty="0"/>
          </a:p>
        </p:txBody>
      </p:sp>
      <p:sp>
        <p:nvSpPr>
          <p:cNvPr id="3" name="Slide Number Placeholder 2"/>
          <p:cNvSpPr>
            <a:spLocks noGrp="1"/>
          </p:cNvSpPr>
          <p:nvPr>
            <p:ph type="sldNum" sz="quarter" idx="12"/>
          </p:nvPr>
        </p:nvSpPr>
        <p:spPr/>
        <p:txBody>
          <a:bodyPr/>
          <a:lstStyle/>
          <a:p>
            <a:fld id="{E9DB1841-2D05-3E43-8E40-C4D0516F3E78}" type="slidenum">
              <a:rPr lang="en-US" smtClean="0"/>
              <a:t>15</a:t>
            </a:fld>
            <a:endParaRPr lang="en-US" dirty="0"/>
          </a:p>
        </p:txBody>
      </p:sp>
      <p:sp>
        <p:nvSpPr>
          <p:cNvPr id="12" name="Freeform 11"/>
          <p:cNvSpPr/>
          <p:nvPr/>
        </p:nvSpPr>
        <p:spPr>
          <a:xfrm>
            <a:off x="2268461" y="1559855"/>
            <a:ext cx="1261325" cy="2669245"/>
          </a:xfrm>
          <a:custGeom>
            <a:avLst/>
            <a:gdLst>
              <a:gd name="connsiteX0" fmla="*/ 0 w 1447800"/>
              <a:gd name="connsiteY0" fmla="*/ 3175 h 1873250"/>
              <a:gd name="connsiteX1" fmla="*/ 0 w 1447800"/>
              <a:gd name="connsiteY1" fmla="*/ 1193800 h 1873250"/>
              <a:gd name="connsiteX2" fmla="*/ 53975 w 1447800"/>
              <a:gd name="connsiteY2" fmla="*/ 1193800 h 1873250"/>
              <a:gd name="connsiteX3" fmla="*/ 117475 w 1447800"/>
              <a:gd name="connsiteY3" fmla="*/ 1257300 h 1873250"/>
              <a:gd name="connsiteX4" fmla="*/ 184150 w 1447800"/>
              <a:gd name="connsiteY4" fmla="*/ 1292225 h 1873250"/>
              <a:gd name="connsiteX5" fmla="*/ 301625 w 1447800"/>
              <a:gd name="connsiteY5" fmla="*/ 1327150 h 1873250"/>
              <a:gd name="connsiteX6" fmla="*/ 295275 w 1447800"/>
              <a:gd name="connsiteY6" fmla="*/ 1873250 h 1873250"/>
              <a:gd name="connsiteX7" fmla="*/ 1146175 w 1447800"/>
              <a:gd name="connsiteY7" fmla="*/ 1870075 h 1873250"/>
              <a:gd name="connsiteX8" fmla="*/ 1152525 w 1447800"/>
              <a:gd name="connsiteY8" fmla="*/ 1330325 h 1873250"/>
              <a:gd name="connsiteX9" fmla="*/ 1270000 w 1447800"/>
              <a:gd name="connsiteY9" fmla="*/ 1285875 h 1873250"/>
              <a:gd name="connsiteX10" fmla="*/ 1358900 w 1447800"/>
              <a:gd name="connsiteY10" fmla="*/ 1228725 h 1873250"/>
              <a:gd name="connsiteX11" fmla="*/ 1397000 w 1447800"/>
              <a:gd name="connsiteY11" fmla="*/ 1193800 h 1873250"/>
              <a:gd name="connsiteX12" fmla="*/ 1447800 w 1447800"/>
              <a:gd name="connsiteY12" fmla="*/ 1196975 h 1873250"/>
              <a:gd name="connsiteX13" fmla="*/ 1447800 w 1447800"/>
              <a:gd name="connsiteY13" fmla="*/ 3175 h 1873250"/>
              <a:gd name="connsiteX14" fmla="*/ 1387475 w 1447800"/>
              <a:gd name="connsiteY14" fmla="*/ 0 h 1873250"/>
              <a:gd name="connsiteX15" fmla="*/ 1219200 w 1447800"/>
              <a:gd name="connsiteY15" fmla="*/ 285750 h 1873250"/>
              <a:gd name="connsiteX16" fmla="*/ 1187450 w 1447800"/>
              <a:gd name="connsiteY16" fmla="*/ 412750 h 1873250"/>
              <a:gd name="connsiteX17" fmla="*/ 1206500 w 1447800"/>
              <a:gd name="connsiteY17" fmla="*/ 1260475 h 1873250"/>
              <a:gd name="connsiteX18" fmla="*/ 1117600 w 1447800"/>
              <a:gd name="connsiteY18" fmla="*/ 1292225 h 1873250"/>
              <a:gd name="connsiteX19" fmla="*/ 727075 w 1447800"/>
              <a:gd name="connsiteY19" fmla="*/ 1409700 h 1873250"/>
              <a:gd name="connsiteX20" fmla="*/ 244475 w 1447800"/>
              <a:gd name="connsiteY20" fmla="*/ 1263650 h 1873250"/>
              <a:gd name="connsiteX21" fmla="*/ 263525 w 1447800"/>
              <a:gd name="connsiteY21" fmla="*/ 412750 h 1873250"/>
              <a:gd name="connsiteX22" fmla="*/ 222250 w 1447800"/>
              <a:gd name="connsiteY22" fmla="*/ 273050 h 1873250"/>
              <a:gd name="connsiteX23" fmla="*/ 63500 w 1447800"/>
              <a:gd name="connsiteY23" fmla="*/ 3175 h 1873250"/>
              <a:gd name="connsiteX24" fmla="*/ 0 w 1447800"/>
              <a:gd name="connsiteY24" fmla="*/ 3175 h 187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47800" h="1873250">
                <a:moveTo>
                  <a:pt x="0" y="3175"/>
                </a:moveTo>
                <a:lnTo>
                  <a:pt x="0" y="1193800"/>
                </a:lnTo>
                <a:lnTo>
                  <a:pt x="53975" y="1193800"/>
                </a:lnTo>
                <a:lnTo>
                  <a:pt x="117475" y="1257300"/>
                </a:lnTo>
                <a:lnTo>
                  <a:pt x="184150" y="1292225"/>
                </a:lnTo>
                <a:lnTo>
                  <a:pt x="301625" y="1327150"/>
                </a:lnTo>
                <a:cubicBezTo>
                  <a:pt x="299508" y="1509183"/>
                  <a:pt x="297392" y="1691217"/>
                  <a:pt x="295275" y="1873250"/>
                </a:cubicBezTo>
                <a:lnTo>
                  <a:pt x="1146175" y="1870075"/>
                </a:lnTo>
                <a:cubicBezTo>
                  <a:pt x="1148292" y="1690158"/>
                  <a:pt x="1150408" y="1510242"/>
                  <a:pt x="1152525" y="1330325"/>
                </a:cubicBezTo>
                <a:lnTo>
                  <a:pt x="1270000" y="1285875"/>
                </a:lnTo>
                <a:lnTo>
                  <a:pt x="1358900" y="1228725"/>
                </a:lnTo>
                <a:lnTo>
                  <a:pt x="1397000" y="1193800"/>
                </a:lnTo>
                <a:lnTo>
                  <a:pt x="1447800" y="1196975"/>
                </a:lnTo>
                <a:lnTo>
                  <a:pt x="1447800" y="3175"/>
                </a:lnTo>
                <a:lnTo>
                  <a:pt x="1387475" y="0"/>
                </a:lnTo>
                <a:lnTo>
                  <a:pt x="1219200" y="285750"/>
                </a:lnTo>
                <a:lnTo>
                  <a:pt x="1187450" y="412750"/>
                </a:lnTo>
                <a:lnTo>
                  <a:pt x="1206500" y="1260475"/>
                </a:lnTo>
                <a:lnTo>
                  <a:pt x="1117600" y="1292225"/>
                </a:lnTo>
                <a:lnTo>
                  <a:pt x="727075" y="1409700"/>
                </a:lnTo>
                <a:lnTo>
                  <a:pt x="244475" y="1263650"/>
                </a:lnTo>
                <a:lnTo>
                  <a:pt x="263525" y="412750"/>
                </a:lnTo>
                <a:lnTo>
                  <a:pt x="222250" y="273050"/>
                </a:lnTo>
                <a:lnTo>
                  <a:pt x="63500" y="3175"/>
                </a:lnTo>
                <a:lnTo>
                  <a:pt x="0" y="3175"/>
                </a:lnTo>
                <a:close/>
              </a:path>
            </a:pathLst>
          </a:cu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3"/>
          <p:cNvGrpSpPr/>
          <p:nvPr/>
        </p:nvGrpSpPr>
        <p:grpSpPr>
          <a:xfrm>
            <a:off x="5027901" y="2415434"/>
            <a:ext cx="2761735" cy="1859249"/>
            <a:chOff x="1560801" y="2406649"/>
            <a:chExt cx="2761735" cy="1859249"/>
          </a:xfrm>
        </p:grpSpPr>
        <p:pic>
          <p:nvPicPr>
            <p:cNvPr id="13" name="Picture 7" descr="C:\Users\honghual\Dropbox\SIGA@Singapore\Slides\Stackabilization\todo\gap.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933639" y="2406649"/>
              <a:ext cx="1863661" cy="1859249"/>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p:nvCxnSpPr>
          <p:spPr>
            <a:xfrm>
              <a:off x="1560801" y="4247474"/>
              <a:ext cx="2761735" cy="0"/>
            </a:xfrm>
            <a:prstGeom prst="line">
              <a:avLst/>
            </a:prstGeom>
            <a:ln w="381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5461265" y="1701284"/>
                <a:ext cx="1603324" cy="369332"/>
              </a:xfrm>
              <a:prstGeom prst="rect">
                <a:avLst/>
              </a:prstGeom>
              <a:noFill/>
            </p:spPr>
            <p:txBody>
              <a:bodyPr wrap="none" rtlCol="0">
                <a:spAutoFit/>
              </a:bodyPr>
              <a:lstStyle/>
              <a:p>
                <a:r>
                  <a:rPr lang="en-US" b="1" dirty="0" smtClean="0"/>
                  <a:t>Gap function</a:t>
                </a:r>
                <a14:m>
                  <m:oMath xmlns:m="http://schemas.openxmlformats.org/officeDocument/2006/math">
                    <m:r>
                      <a:rPr lang="en-US" b="1" i="0" dirty="0" smtClean="0">
                        <a:latin typeface="Cambria Math"/>
                      </a:rPr>
                      <m:t> </m:t>
                    </m:r>
                    <m:r>
                      <a:rPr lang="en-US" b="1" i="1" dirty="0">
                        <a:latin typeface="Cambria Math"/>
                      </a:rPr>
                      <m:t>𝒇</m:t>
                    </m:r>
                  </m:oMath>
                </a14:m>
                <a:endParaRPr lang="en-US" b="1" dirty="0"/>
              </a:p>
            </p:txBody>
          </p:sp>
        </mc:Choice>
        <mc:Fallback xmlns="">
          <p:sp>
            <p:nvSpPr>
              <p:cNvPr id="5" name="TextBox 4"/>
              <p:cNvSpPr txBox="1">
                <a:spLocks noRot="1" noChangeAspect="1" noMove="1" noResize="1" noEditPoints="1" noAdjustHandles="1" noChangeArrowheads="1" noChangeShapeType="1" noTextEdit="1"/>
              </p:cNvSpPr>
              <p:nvPr/>
            </p:nvSpPr>
            <p:spPr>
              <a:xfrm>
                <a:off x="5461265" y="1701284"/>
                <a:ext cx="1603324" cy="369332"/>
              </a:xfrm>
              <a:prstGeom prst="rect">
                <a:avLst/>
              </a:prstGeom>
              <a:blipFill rotWithShape="1">
                <a:blip r:embed="rId5"/>
                <a:stretch>
                  <a:fillRect l="-3422" t="-8197" b="-24590"/>
                </a:stretch>
              </a:blipFill>
            </p:spPr>
            <p:txBody>
              <a:bodyPr/>
              <a:lstStyle/>
              <a:p>
                <a:r>
                  <a:rPr lang="en-US">
                    <a:noFill/>
                  </a:rPr>
                  <a:t> </a:t>
                </a:r>
              </a:p>
            </p:txBody>
          </p:sp>
        </mc:Fallback>
      </mc:AlternateContent>
      <p:cxnSp>
        <p:nvCxnSpPr>
          <p:cNvPr id="17" name="Straight Arrow Connector 15"/>
          <p:cNvCxnSpPr/>
          <p:nvPr/>
        </p:nvCxnSpPr>
        <p:spPr>
          <a:xfrm flipV="1">
            <a:off x="4170000" y="2894476"/>
            <a:ext cx="629786" cy="1"/>
          </a:xfrm>
          <a:prstGeom prst="straightConnector1">
            <a:avLst/>
          </a:prstGeom>
          <a:ln w="635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612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26" presetClass="emph" presetSubtype="0" fill="hold" grpId="2" nodeType="afterEffect">
                                  <p:stCondLst>
                                    <p:cond delay="500"/>
                                  </p:stCondLst>
                                  <p:childTnLst>
                                    <p:animEffect transition="out" filter="fade">
                                      <p:cBhvr>
                                        <p:cTn id="10" dur="500" tmFilter="0, 0; .2, .5; .8, .5; 1, 0"/>
                                        <p:tgtEl>
                                          <p:spTgt spid="12"/>
                                        </p:tgtEl>
                                      </p:cBhvr>
                                    </p:animEffect>
                                    <p:animScale>
                                      <p:cBhvr>
                                        <p:cTn id="11" dur="250" autoRev="1" fill="hold"/>
                                        <p:tgtEl>
                                          <p:spTgt spid="12"/>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2"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Gap function</a:t>
            </a:r>
            <a:endParaRPr lang="en-US" dirty="0"/>
          </a:p>
        </p:txBody>
      </p:sp>
      <p:sp>
        <p:nvSpPr>
          <p:cNvPr id="3" name="Slide Number Placeholder 2"/>
          <p:cNvSpPr>
            <a:spLocks noGrp="1"/>
          </p:cNvSpPr>
          <p:nvPr>
            <p:ph type="sldNum" sz="quarter" idx="12"/>
          </p:nvPr>
        </p:nvSpPr>
        <p:spPr/>
        <p:txBody>
          <a:bodyPr/>
          <a:lstStyle/>
          <a:p>
            <a:fld id="{E9DB1841-2D05-3E43-8E40-C4D0516F3E78}" type="slidenum">
              <a:rPr lang="en-US" smtClean="0"/>
              <a:t>16</a:t>
            </a:fld>
            <a:endParaRPr lang="en-US" dirty="0"/>
          </a:p>
        </p:txBody>
      </p:sp>
      <p:cxnSp>
        <p:nvCxnSpPr>
          <p:cNvPr id="16" name="Straight Connector 22"/>
          <p:cNvCxnSpPr/>
          <p:nvPr/>
        </p:nvCxnSpPr>
        <p:spPr>
          <a:xfrm>
            <a:off x="4790833" y="3578210"/>
            <a:ext cx="1391589" cy="0"/>
          </a:xfrm>
          <a:prstGeom prst="line">
            <a:avLst/>
          </a:prstGeom>
          <a:ln>
            <a:solidFill>
              <a:schemeClr val="tx1">
                <a:lumMod val="65000"/>
                <a:lumOff val="3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9" name="Straight Connector 13"/>
          <p:cNvCxnSpPr/>
          <p:nvPr/>
        </p:nvCxnSpPr>
        <p:spPr>
          <a:xfrm>
            <a:off x="6082671" y="3578210"/>
            <a:ext cx="0" cy="922513"/>
          </a:xfrm>
          <a:prstGeom prst="line">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5"/>
              <p:cNvSpPr txBox="1"/>
              <p:nvPr/>
            </p:nvSpPr>
            <p:spPr>
              <a:xfrm>
                <a:off x="6082671" y="3854800"/>
                <a:ext cx="69544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a:latin typeface="Cambria Math"/>
                            </a:rPr>
                          </m:ctrlPr>
                        </m:sSubPr>
                        <m:e>
                          <m:r>
                            <a:rPr lang="en-US" b="0" i="1" dirty="0">
                              <a:latin typeface="Cambria Math"/>
                            </a:rPr>
                            <m:t>𝑓</m:t>
                          </m:r>
                        </m:e>
                        <m:sub>
                          <m:r>
                            <a:rPr lang="en-US" b="0" i="1" dirty="0">
                              <a:latin typeface="Cambria Math"/>
                            </a:rPr>
                            <m:t>𝑚𝑎𝑥</m:t>
                          </m:r>
                        </m:sub>
                      </m:sSub>
                    </m:oMath>
                  </m:oMathPara>
                </a14:m>
                <a:endParaRPr lang="en-US" dirty="0"/>
              </a:p>
            </p:txBody>
          </p:sp>
        </mc:Choice>
        <mc:Fallback xmlns="">
          <p:sp>
            <p:nvSpPr>
              <p:cNvPr id="20" name="TextBox 5"/>
              <p:cNvSpPr txBox="1">
                <a:spLocks noRot="1" noChangeAspect="1" noMove="1" noResize="1" noEditPoints="1" noAdjustHandles="1" noChangeArrowheads="1" noChangeShapeType="1" noTextEdit="1"/>
              </p:cNvSpPr>
              <p:nvPr/>
            </p:nvSpPr>
            <p:spPr>
              <a:xfrm>
                <a:off x="6082671" y="3854800"/>
                <a:ext cx="695447" cy="369332"/>
              </a:xfrm>
              <a:prstGeom prst="rect">
                <a:avLst/>
              </a:prstGeom>
              <a:blipFill rotWithShape="1">
                <a:blip r:embed="rId3"/>
                <a:stretch>
                  <a:fillRect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4337158" y="1778217"/>
                <a:ext cx="1973424"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b="1" i="1" dirty="0" smtClean="0">
                          <a:latin typeface="Cambria Math"/>
                        </a:rPr>
                        <m:t>𝒈</m:t>
                      </m:r>
                      <m:r>
                        <a:rPr lang="en-US" sz="3200" b="1" i="1" dirty="0" smtClean="0">
                          <a:latin typeface="Cambria Math"/>
                        </a:rPr>
                        <m:t>=</m:t>
                      </m:r>
                      <m:sSub>
                        <m:sSubPr>
                          <m:ctrlPr>
                            <a:rPr lang="en-US" sz="3200" b="1" i="1" dirty="0" smtClean="0">
                              <a:latin typeface="Cambria Math"/>
                            </a:rPr>
                          </m:ctrlPr>
                        </m:sSubPr>
                        <m:e>
                          <m:r>
                            <a:rPr lang="en-US" sz="3200" b="1" i="1" dirty="0">
                              <a:latin typeface="Cambria Math"/>
                            </a:rPr>
                            <m:t>𝒇</m:t>
                          </m:r>
                        </m:e>
                        <m:sub>
                          <m:r>
                            <a:rPr lang="en-US" sz="3200" b="1" i="1" dirty="0" smtClean="0">
                              <a:latin typeface="Cambria Math"/>
                            </a:rPr>
                            <m:t>𝒎𝒂𝒙</m:t>
                          </m:r>
                        </m:sub>
                      </m:sSub>
                    </m:oMath>
                  </m:oMathPara>
                </a14:m>
                <a:endParaRPr lang="en-US" sz="3200" b="1" dirty="0"/>
              </a:p>
            </p:txBody>
          </p:sp>
        </mc:Choice>
        <mc:Fallback xmlns="">
          <p:sp>
            <p:nvSpPr>
              <p:cNvPr id="18" name="Rectangle 17"/>
              <p:cNvSpPr>
                <a:spLocks noRot="1" noChangeAspect="1" noMove="1" noResize="1" noEditPoints="1" noAdjustHandles="1" noChangeArrowheads="1" noChangeShapeType="1" noTextEdit="1"/>
              </p:cNvSpPr>
              <p:nvPr/>
            </p:nvSpPr>
            <p:spPr>
              <a:xfrm>
                <a:off x="4337158" y="1778217"/>
                <a:ext cx="1973424" cy="584775"/>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5"/>
              <p:cNvSpPr txBox="1"/>
              <p:nvPr/>
            </p:nvSpPr>
            <p:spPr>
              <a:xfrm>
                <a:off x="2990439" y="3840669"/>
                <a:ext cx="39305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a:rPr>
                        <m:t>𝒈</m:t>
                      </m:r>
                    </m:oMath>
                  </m:oMathPara>
                </a14:m>
                <a:endParaRPr lang="en-US" b="1" dirty="0"/>
              </a:p>
            </p:txBody>
          </p:sp>
        </mc:Choice>
        <mc:Fallback xmlns="">
          <p:sp>
            <p:nvSpPr>
              <p:cNvPr id="34" name="TextBox 5"/>
              <p:cNvSpPr txBox="1">
                <a:spLocks noRot="1" noChangeAspect="1" noMove="1" noResize="1" noEditPoints="1" noAdjustHandles="1" noChangeArrowheads="1" noChangeShapeType="1" noTextEdit="1"/>
              </p:cNvSpPr>
              <p:nvPr/>
            </p:nvSpPr>
            <p:spPr>
              <a:xfrm>
                <a:off x="2990439" y="3840669"/>
                <a:ext cx="393056" cy="369332"/>
              </a:xfrm>
              <a:prstGeom prst="rect">
                <a:avLst/>
              </a:prstGeom>
              <a:blipFill rotWithShape="1">
                <a:blip r:embed="rId5"/>
                <a:stretch>
                  <a:fillRect b="-4918"/>
                </a:stretch>
              </a:blipFill>
            </p:spPr>
            <p:txBody>
              <a:bodyPr/>
              <a:lstStyle/>
              <a:p>
                <a:r>
                  <a:rPr lang="en-US">
                    <a:noFill/>
                  </a:rPr>
                  <a:t> </a:t>
                </a:r>
              </a:p>
            </p:txBody>
          </p:sp>
        </mc:Fallback>
      </mc:AlternateContent>
      <p:sp>
        <p:nvSpPr>
          <p:cNvPr id="35" name="Rectangle 34"/>
          <p:cNvSpPr/>
          <p:nvPr/>
        </p:nvSpPr>
        <p:spPr>
          <a:xfrm>
            <a:off x="1685243" y="2965370"/>
            <a:ext cx="1238249" cy="580732"/>
          </a:xfrm>
          <a:prstGeom prst="rect">
            <a:avLst/>
          </a:prstGeom>
          <a:solidFill>
            <a:srgbClr val="FF0000">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12"/>
          <p:cNvSpPr/>
          <p:nvPr/>
        </p:nvSpPr>
        <p:spPr>
          <a:xfrm>
            <a:off x="1685242" y="3546102"/>
            <a:ext cx="1238249" cy="963905"/>
          </a:xfrm>
          <a:prstGeom prst="rect">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7" name="Picture 2" descr="C:\Users\honghual\Dropbox\SIGA@Singapore\Slides\Stackabilization\todo\gapAnimate.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917971" y="2965370"/>
            <a:ext cx="758825" cy="1544637"/>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 descr="C:\Users\honghual\Dropbox\SIGA@Singapore\Slides\Stackabilization\todo\gapAnimateNoFill.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917971" y="1995287"/>
            <a:ext cx="758825" cy="1544637"/>
          </a:xfrm>
          <a:prstGeom prst="rect">
            <a:avLst/>
          </a:prstGeom>
          <a:noFill/>
          <a:extLst>
            <a:ext uri="{909E8E84-426E-40DD-AFC4-6F175D3DCCD1}">
              <a14:hiddenFill xmlns:a14="http://schemas.microsoft.com/office/drawing/2010/main">
                <a:solidFill>
                  <a:srgbClr val="FFFFFF"/>
                </a:solidFill>
              </a14:hiddenFill>
            </a:ext>
          </a:extLst>
        </p:spPr>
      </p:pic>
      <p:cxnSp>
        <p:nvCxnSpPr>
          <p:cNvPr id="39" name="Straight Connector 13"/>
          <p:cNvCxnSpPr/>
          <p:nvPr/>
        </p:nvCxnSpPr>
        <p:spPr>
          <a:xfrm>
            <a:off x="3059360" y="2954511"/>
            <a:ext cx="0" cy="577739"/>
          </a:xfrm>
          <a:prstGeom prst="line">
            <a:avLst/>
          </a:prstGeom>
          <a:ln>
            <a:solidFill>
              <a:schemeClr val="bg1">
                <a:lumMod val="75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2660921" y="2965370"/>
            <a:ext cx="921643" cy="0"/>
          </a:xfrm>
          <a:prstGeom prst="line">
            <a:avLst/>
          </a:prstGeom>
          <a:ln>
            <a:solidFill>
              <a:schemeClr val="tx1">
                <a:lumMod val="65000"/>
                <a:lumOff val="3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2660397" y="3545576"/>
            <a:ext cx="668591" cy="0"/>
          </a:xfrm>
          <a:prstGeom prst="line">
            <a:avLst/>
          </a:prstGeom>
          <a:ln>
            <a:solidFill>
              <a:schemeClr val="tx1">
                <a:lumMod val="65000"/>
                <a:lumOff val="35000"/>
              </a:schemeClr>
            </a:solidFill>
            <a:prstDash val="sysDot"/>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2" name="TextBox 5"/>
              <p:cNvSpPr txBox="1"/>
              <p:nvPr/>
            </p:nvSpPr>
            <p:spPr>
              <a:xfrm>
                <a:off x="2990439" y="3072485"/>
                <a:ext cx="37792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lumMod val="65000"/>
                            </a:schemeClr>
                          </a:solidFill>
                          <a:latin typeface="Cambria Math"/>
                        </a:rPr>
                        <m:t>𝑑</m:t>
                      </m:r>
                    </m:oMath>
                  </m:oMathPara>
                </a14:m>
                <a:endParaRPr lang="en-US" dirty="0">
                  <a:solidFill>
                    <a:schemeClr val="bg1">
                      <a:lumMod val="65000"/>
                    </a:schemeClr>
                  </a:solidFill>
                </a:endParaRPr>
              </a:p>
            </p:txBody>
          </p:sp>
        </mc:Choice>
        <mc:Fallback xmlns="">
          <p:sp>
            <p:nvSpPr>
              <p:cNvPr id="42" name="TextBox 5"/>
              <p:cNvSpPr txBox="1">
                <a:spLocks noRot="1" noChangeAspect="1" noMove="1" noResize="1" noEditPoints="1" noAdjustHandles="1" noChangeArrowheads="1" noChangeShapeType="1" noTextEdit="1"/>
              </p:cNvSpPr>
              <p:nvPr/>
            </p:nvSpPr>
            <p:spPr>
              <a:xfrm>
                <a:off x="2990439" y="3072485"/>
                <a:ext cx="377924" cy="369332"/>
              </a:xfrm>
              <a:prstGeom prst="rect">
                <a:avLst/>
              </a:prstGeom>
              <a:blipFill rotWithShape="1">
                <a:blip r:embed="rId8"/>
                <a:stretch>
                  <a:fillRect/>
                </a:stretch>
              </a:blipFill>
            </p:spPr>
            <p:txBody>
              <a:bodyPr/>
              <a:lstStyle/>
              <a:p>
                <a:r>
                  <a:rPr lang="en-US">
                    <a:noFill/>
                  </a:rPr>
                  <a:t> </a:t>
                </a:r>
              </a:p>
            </p:txBody>
          </p:sp>
        </mc:Fallback>
      </mc:AlternateContent>
      <p:cxnSp>
        <p:nvCxnSpPr>
          <p:cNvPr id="43" name="Straight Connector 13"/>
          <p:cNvCxnSpPr/>
          <p:nvPr/>
        </p:nvCxnSpPr>
        <p:spPr>
          <a:xfrm>
            <a:off x="3466471" y="2958167"/>
            <a:ext cx="0" cy="1546402"/>
          </a:xfrm>
          <a:prstGeom prst="line">
            <a:avLst/>
          </a:prstGeom>
          <a:ln>
            <a:solidFill>
              <a:schemeClr val="bg1">
                <a:lumMod val="75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4" name="TextBox 5"/>
              <p:cNvSpPr txBox="1"/>
              <p:nvPr/>
            </p:nvSpPr>
            <p:spPr>
              <a:xfrm>
                <a:off x="3426250" y="3665019"/>
                <a:ext cx="369780" cy="369332"/>
              </a:xfrm>
              <a:prstGeom prst="rect">
                <a:avLst/>
              </a:prstGeom>
              <a:noFill/>
              <a:ln>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lumMod val="65000"/>
                            </a:schemeClr>
                          </a:solidFill>
                          <a:latin typeface="Cambria Math"/>
                        </a:rPr>
                        <m:t>h</m:t>
                      </m:r>
                    </m:oMath>
                  </m:oMathPara>
                </a14:m>
                <a:endParaRPr lang="en-US" dirty="0">
                  <a:solidFill>
                    <a:schemeClr val="bg1">
                      <a:lumMod val="65000"/>
                    </a:schemeClr>
                  </a:solidFill>
                </a:endParaRPr>
              </a:p>
            </p:txBody>
          </p:sp>
        </mc:Choice>
        <mc:Fallback xmlns="">
          <p:sp>
            <p:nvSpPr>
              <p:cNvPr id="44" name="TextBox 5"/>
              <p:cNvSpPr txBox="1">
                <a:spLocks noRot="1" noChangeAspect="1" noMove="1" noResize="1" noEditPoints="1" noAdjustHandles="1" noChangeArrowheads="1" noChangeShapeType="1" noTextEdit="1"/>
              </p:cNvSpPr>
              <p:nvPr/>
            </p:nvSpPr>
            <p:spPr>
              <a:xfrm>
                <a:off x="3426250" y="3665019"/>
                <a:ext cx="369780" cy="369332"/>
              </a:xfrm>
              <a:prstGeom prst="rect">
                <a:avLst/>
              </a:prstGeom>
              <a:blipFill rotWithShape="1">
                <a:blip r:embed="rId9"/>
                <a:stretch>
                  <a:fillRect/>
                </a:stretch>
              </a:blipFill>
              <a:ln>
                <a:noFill/>
              </a:ln>
            </p:spPr>
            <p:txBody>
              <a:bodyPr/>
              <a:lstStyle/>
              <a:p>
                <a:r>
                  <a:rPr lang="en-US">
                    <a:noFill/>
                  </a:rPr>
                  <a:t> </a:t>
                </a:r>
              </a:p>
            </p:txBody>
          </p:sp>
        </mc:Fallback>
      </mc:AlternateContent>
      <p:cxnSp>
        <p:nvCxnSpPr>
          <p:cNvPr id="45" name="Straight Connector 22"/>
          <p:cNvCxnSpPr/>
          <p:nvPr/>
        </p:nvCxnSpPr>
        <p:spPr>
          <a:xfrm>
            <a:off x="2496065" y="4504569"/>
            <a:ext cx="1074032" cy="0"/>
          </a:xfrm>
          <a:prstGeom prst="line">
            <a:avLst/>
          </a:prstGeom>
          <a:ln>
            <a:solidFill>
              <a:schemeClr val="tx1">
                <a:lumMod val="65000"/>
                <a:lumOff val="3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46" name="Straight Connector 13"/>
          <p:cNvCxnSpPr/>
          <p:nvPr/>
        </p:nvCxnSpPr>
        <p:spPr>
          <a:xfrm>
            <a:off x="3059360" y="3546102"/>
            <a:ext cx="0" cy="958467"/>
          </a:xfrm>
          <a:prstGeom prst="line">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grpSp>
        <p:nvGrpSpPr>
          <p:cNvPr id="13" name="Group 12"/>
          <p:cNvGrpSpPr/>
          <p:nvPr/>
        </p:nvGrpSpPr>
        <p:grpSpPr>
          <a:xfrm>
            <a:off x="4790832" y="3573165"/>
            <a:ext cx="1391589" cy="939914"/>
            <a:chOff x="1560801" y="2406649"/>
            <a:chExt cx="2761735" cy="1865346"/>
          </a:xfrm>
        </p:grpSpPr>
        <p:pic>
          <p:nvPicPr>
            <p:cNvPr id="14" name="Picture 7" descr="C:\Users\honghual\Dropbox\SIGA@Singapore\Slides\Stackabilization\todo\gap.png"/>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1933639" y="2406649"/>
              <a:ext cx="1863661" cy="1859249"/>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p:cNvCxnSpPr/>
            <p:nvPr/>
          </p:nvCxnSpPr>
          <p:spPr>
            <a:xfrm>
              <a:off x="1560801" y="4271995"/>
              <a:ext cx="2761735" cy="0"/>
            </a:xfrm>
            <a:prstGeom prst="line">
              <a:avLst/>
            </a:prstGeom>
            <a:ln w="381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grpSp>
      <p:sp>
        <p:nvSpPr>
          <p:cNvPr id="24" name="TextBox 23"/>
          <p:cNvSpPr txBox="1"/>
          <p:nvPr/>
        </p:nvSpPr>
        <p:spPr>
          <a:xfrm>
            <a:off x="962031" y="3868209"/>
            <a:ext cx="723211" cy="369332"/>
          </a:xfrm>
          <a:prstGeom prst="rect">
            <a:avLst/>
          </a:prstGeom>
          <a:noFill/>
        </p:spPr>
        <p:txBody>
          <a:bodyPr wrap="none" rtlCol="0">
            <a:spAutoFit/>
          </a:bodyPr>
          <a:lstStyle/>
          <a:p>
            <a:r>
              <a:rPr lang="en-US" dirty="0" smtClean="0"/>
              <a:t>offset</a:t>
            </a:r>
            <a:endParaRPr lang="en-US" dirty="0"/>
          </a:p>
        </p:txBody>
      </p:sp>
      <mc:AlternateContent xmlns:mc="http://schemas.openxmlformats.org/markup-compatibility/2006" xmlns:a14="http://schemas.microsoft.com/office/drawing/2010/main">
        <mc:Choice Requires="a14">
          <p:sp>
            <p:nvSpPr>
              <p:cNvPr id="25" name="TextBox 5"/>
              <p:cNvSpPr txBox="1"/>
              <p:nvPr/>
            </p:nvSpPr>
            <p:spPr>
              <a:xfrm>
                <a:off x="4167484" y="1556328"/>
                <a:ext cx="2638286" cy="102855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a:rPr>
                        <m:t>𝑆</m:t>
                      </m:r>
                      <m:r>
                        <a:rPr lang="en-US" sz="3200" b="0" i="1" smtClean="0">
                          <a:latin typeface="Cambria Math"/>
                        </a:rPr>
                        <m:t>=1−</m:t>
                      </m:r>
                      <m:f>
                        <m:fPr>
                          <m:ctrlPr>
                            <a:rPr lang="en-US" sz="3200" b="0" i="1" smtClean="0">
                              <a:latin typeface="Cambria Math"/>
                            </a:rPr>
                          </m:ctrlPr>
                        </m:fPr>
                        <m:num>
                          <m:sSub>
                            <m:sSubPr>
                              <m:ctrlPr>
                                <a:rPr lang="en-US" sz="3200" i="1" dirty="0">
                                  <a:latin typeface="Cambria Math"/>
                                </a:rPr>
                              </m:ctrlPr>
                            </m:sSubPr>
                            <m:e>
                              <m:r>
                                <a:rPr lang="en-US" sz="3200" b="0" i="1" dirty="0">
                                  <a:latin typeface="Cambria Math"/>
                                </a:rPr>
                                <m:t>𝑓</m:t>
                              </m:r>
                            </m:e>
                            <m:sub>
                              <m:r>
                                <a:rPr lang="en-US" sz="3200" b="0" i="1" dirty="0">
                                  <a:latin typeface="Cambria Math"/>
                                </a:rPr>
                                <m:t>𝑚𝑎𝑥</m:t>
                              </m:r>
                            </m:sub>
                          </m:sSub>
                        </m:num>
                        <m:den>
                          <m:r>
                            <a:rPr lang="en-US" sz="3200" b="0" i="1" smtClean="0">
                              <a:latin typeface="Cambria Math"/>
                            </a:rPr>
                            <m:t>h</m:t>
                          </m:r>
                        </m:den>
                      </m:f>
                    </m:oMath>
                  </m:oMathPara>
                </a14:m>
                <a:endParaRPr lang="en-US" sz="3200" dirty="0"/>
              </a:p>
            </p:txBody>
          </p:sp>
        </mc:Choice>
        <mc:Fallback xmlns="">
          <p:sp>
            <p:nvSpPr>
              <p:cNvPr id="25" name="TextBox 5"/>
              <p:cNvSpPr txBox="1">
                <a:spLocks noRot="1" noChangeAspect="1" noMove="1" noResize="1" noEditPoints="1" noAdjustHandles="1" noChangeArrowheads="1" noChangeShapeType="1" noTextEdit="1"/>
              </p:cNvSpPr>
              <p:nvPr/>
            </p:nvSpPr>
            <p:spPr>
              <a:xfrm>
                <a:off x="4167484" y="1556328"/>
                <a:ext cx="2638286" cy="1028551"/>
              </a:xfrm>
              <a:prstGeom prst="rect">
                <a:avLst/>
              </a:prstGeom>
              <a:blipFill rotWithShape="1">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31877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18"/>
                                        </p:tgtEl>
                                        <p:attrNameLst>
                                          <p:attrName>style.visibility</p:attrName>
                                        </p:attrNameLst>
                                      </p:cBhvr>
                                      <p:to>
                                        <p:strVal val="hidden"/>
                                      </p:to>
                                    </p:set>
                                  </p:childTnLst>
                                </p:cTn>
                              </p:par>
                            </p:childTnLst>
                          </p:cTn>
                        </p:par>
                        <p:par>
                          <p:cTn id="40" fill="hold">
                            <p:stCondLst>
                              <p:cond delay="0"/>
                            </p:stCondLst>
                            <p:childTnLst>
                              <p:par>
                                <p:cTn id="41" presetID="10" presetClass="entr" presetSubtype="0"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34" grpId="0"/>
      <p:bldP spid="35" grpId="0" animBg="1"/>
      <p:bldP spid="36" grpId="0" animBg="1"/>
      <p:bldP spid="42" grpId="0"/>
      <p:bldP spid="44" grpId="0"/>
      <p:bldP spid="24"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Gap function</a:t>
            </a:r>
            <a:endParaRPr lang="en-US" dirty="0"/>
          </a:p>
        </p:txBody>
      </p:sp>
      <p:sp>
        <p:nvSpPr>
          <p:cNvPr id="3" name="Slide Number Placeholder 2"/>
          <p:cNvSpPr>
            <a:spLocks noGrp="1"/>
          </p:cNvSpPr>
          <p:nvPr>
            <p:ph type="sldNum" sz="quarter" idx="12"/>
          </p:nvPr>
        </p:nvSpPr>
        <p:spPr/>
        <p:txBody>
          <a:bodyPr/>
          <a:lstStyle/>
          <a:p>
            <a:fld id="{E9DB1841-2D05-3E43-8E40-C4D0516F3E78}" type="slidenum">
              <a:rPr lang="en-US" smtClean="0"/>
              <a:t>17</a:t>
            </a:fld>
            <a:endParaRPr lang="en-US" dirty="0"/>
          </a:p>
        </p:txBody>
      </p:sp>
      <p:pic>
        <p:nvPicPr>
          <p:cNvPr id="7174" name="Picture 6"/>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963595" y="987601"/>
            <a:ext cx="5216810" cy="3312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up 11"/>
          <p:cNvGrpSpPr/>
          <p:nvPr/>
        </p:nvGrpSpPr>
        <p:grpSpPr>
          <a:xfrm>
            <a:off x="1728334" y="2303837"/>
            <a:ext cx="548711" cy="1554162"/>
            <a:chOff x="2699314" y="2112645"/>
            <a:chExt cx="548711" cy="1554162"/>
          </a:xfrm>
        </p:grpSpPr>
        <p:cxnSp>
          <p:nvCxnSpPr>
            <p:cNvPr id="13" name="Straight Connector 12"/>
            <p:cNvCxnSpPr/>
            <p:nvPr/>
          </p:nvCxnSpPr>
          <p:spPr>
            <a:xfrm>
              <a:off x="2867025" y="2112645"/>
              <a:ext cx="381000" cy="0"/>
            </a:xfrm>
            <a:prstGeom prst="line">
              <a:avLst/>
            </a:prstGeom>
            <a:ln>
              <a:solidFill>
                <a:schemeClr val="tx1">
                  <a:lumMod val="65000"/>
                  <a:lumOff val="3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2867025" y="3666807"/>
              <a:ext cx="381000" cy="0"/>
            </a:xfrm>
            <a:prstGeom prst="line">
              <a:avLst/>
            </a:prstGeom>
            <a:ln>
              <a:solidFill>
                <a:schemeClr val="tx1">
                  <a:lumMod val="65000"/>
                  <a:lumOff val="3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3114675" y="2133600"/>
              <a:ext cx="0" cy="1533207"/>
            </a:xfrm>
            <a:prstGeom prst="line">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p:cNvSpPr txBox="1"/>
                <p:nvPr/>
              </p:nvSpPr>
              <p:spPr>
                <a:xfrm>
                  <a:off x="2699314" y="2769398"/>
                  <a:ext cx="495905" cy="2616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smtClean="0">
                                <a:latin typeface="Cambria Math"/>
                              </a:rPr>
                            </m:ctrlPr>
                          </m:sSubPr>
                          <m:e>
                            <m:r>
                              <a:rPr lang="en-US" sz="1100" b="0" i="1" smtClean="0">
                                <a:latin typeface="Cambria Math"/>
                              </a:rPr>
                              <m:t>𝑓</m:t>
                            </m:r>
                          </m:e>
                          <m:sub>
                            <m:r>
                              <a:rPr lang="en-US" sz="1100" b="0" i="1" smtClean="0">
                                <a:latin typeface="Cambria Math"/>
                              </a:rPr>
                              <m:t>𝑚𝑎𝑥</m:t>
                            </m:r>
                          </m:sub>
                        </m:sSub>
                      </m:oMath>
                    </m:oMathPara>
                  </a14:m>
                  <a:endParaRPr lang="en-CA" dirty="0"/>
                </a:p>
              </p:txBody>
            </p:sp>
          </mc:Choice>
          <mc:Fallback xmlns="">
            <p:sp>
              <p:nvSpPr>
                <p:cNvPr id="16" name="TextBox 15"/>
                <p:cNvSpPr txBox="1">
                  <a:spLocks noRot="1" noChangeAspect="1" noMove="1" noResize="1" noEditPoints="1" noAdjustHandles="1" noChangeArrowheads="1" noChangeShapeType="1" noTextEdit="1"/>
                </p:cNvSpPr>
                <p:nvPr/>
              </p:nvSpPr>
              <p:spPr>
                <a:xfrm>
                  <a:off x="2699314" y="2769398"/>
                  <a:ext cx="495905" cy="261610"/>
                </a:xfrm>
                <a:prstGeom prst="rect">
                  <a:avLst/>
                </a:prstGeom>
                <a:blipFill rotWithShape="1">
                  <a:blip r:embed="rId4"/>
                  <a:stretch>
                    <a:fillRect b="-4651"/>
                  </a:stretch>
                </a:blipFill>
              </p:spPr>
              <p:txBody>
                <a:bodyPr/>
                <a:lstStyle/>
                <a:p>
                  <a:r>
                    <a:rPr lang="en-US">
                      <a:noFill/>
                    </a:rPr>
                    <a:t> </a:t>
                  </a:r>
                </a:p>
              </p:txBody>
            </p:sp>
          </mc:Fallback>
        </mc:AlternateContent>
      </p:grpSp>
      <p:grpSp>
        <p:nvGrpSpPr>
          <p:cNvPr id="28" name="Group 27"/>
          <p:cNvGrpSpPr/>
          <p:nvPr/>
        </p:nvGrpSpPr>
        <p:grpSpPr>
          <a:xfrm>
            <a:off x="3588070" y="2013949"/>
            <a:ext cx="545661" cy="478631"/>
            <a:chOff x="2702364" y="2112645"/>
            <a:chExt cx="545661" cy="478631"/>
          </a:xfrm>
        </p:grpSpPr>
        <p:cxnSp>
          <p:nvCxnSpPr>
            <p:cNvPr id="29" name="Straight Connector 28"/>
            <p:cNvCxnSpPr/>
            <p:nvPr/>
          </p:nvCxnSpPr>
          <p:spPr>
            <a:xfrm>
              <a:off x="2867025" y="2112645"/>
              <a:ext cx="381000" cy="0"/>
            </a:xfrm>
            <a:prstGeom prst="line">
              <a:avLst/>
            </a:prstGeom>
            <a:ln>
              <a:solidFill>
                <a:schemeClr val="tx1">
                  <a:lumMod val="65000"/>
                  <a:lumOff val="3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2867025" y="2591276"/>
              <a:ext cx="381000" cy="0"/>
            </a:xfrm>
            <a:prstGeom prst="line">
              <a:avLst/>
            </a:prstGeom>
            <a:ln>
              <a:solidFill>
                <a:schemeClr val="tx1">
                  <a:lumMod val="65000"/>
                  <a:lumOff val="3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3114675" y="2133600"/>
              <a:ext cx="0" cy="457676"/>
            </a:xfrm>
            <a:prstGeom prst="line">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p:cNvSpPr txBox="1"/>
                <p:nvPr/>
              </p:nvSpPr>
              <p:spPr>
                <a:xfrm>
                  <a:off x="2702364" y="2231633"/>
                  <a:ext cx="495905" cy="2616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smtClean="0">
                                <a:latin typeface="Cambria Math"/>
                              </a:rPr>
                            </m:ctrlPr>
                          </m:sSubPr>
                          <m:e>
                            <m:r>
                              <a:rPr lang="en-US" sz="1100" b="0" i="1" smtClean="0">
                                <a:latin typeface="Cambria Math"/>
                              </a:rPr>
                              <m:t>𝑓</m:t>
                            </m:r>
                          </m:e>
                          <m:sub>
                            <m:r>
                              <a:rPr lang="en-US" sz="1100" b="0" i="1" smtClean="0">
                                <a:latin typeface="Cambria Math"/>
                              </a:rPr>
                              <m:t>𝑚𝑎𝑥</m:t>
                            </m:r>
                          </m:sub>
                        </m:sSub>
                      </m:oMath>
                    </m:oMathPara>
                  </a14:m>
                  <a:endParaRPr lang="en-CA" dirty="0"/>
                </a:p>
              </p:txBody>
            </p:sp>
          </mc:Choice>
          <mc:Fallback xmlns="">
            <p:sp>
              <p:nvSpPr>
                <p:cNvPr id="32" name="TextBox 31"/>
                <p:cNvSpPr txBox="1">
                  <a:spLocks noRot="1" noChangeAspect="1" noMove="1" noResize="1" noEditPoints="1" noAdjustHandles="1" noChangeArrowheads="1" noChangeShapeType="1" noTextEdit="1"/>
                </p:cNvSpPr>
                <p:nvPr/>
              </p:nvSpPr>
              <p:spPr>
                <a:xfrm>
                  <a:off x="2702364" y="2231633"/>
                  <a:ext cx="495905" cy="261610"/>
                </a:xfrm>
                <a:prstGeom prst="rect">
                  <a:avLst/>
                </a:prstGeom>
                <a:blipFill rotWithShape="1">
                  <a:blip r:embed="rId4"/>
                  <a:stretch>
                    <a:fillRect b="-4651"/>
                  </a:stretch>
                </a:blipFill>
              </p:spPr>
              <p:txBody>
                <a:bodyPr/>
                <a:lstStyle/>
                <a:p>
                  <a:r>
                    <a:rPr lang="en-US">
                      <a:noFill/>
                    </a:rPr>
                    <a:t> </a:t>
                  </a:r>
                </a:p>
              </p:txBody>
            </p:sp>
          </mc:Fallback>
        </mc:AlternateContent>
      </p:grpSp>
      <p:grpSp>
        <p:nvGrpSpPr>
          <p:cNvPr id="39" name="Group 38"/>
          <p:cNvGrpSpPr/>
          <p:nvPr/>
        </p:nvGrpSpPr>
        <p:grpSpPr>
          <a:xfrm>
            <a:off x="5343051" y="2079356"/>
            <a:ext cx="545661" cy="478631"/>
            <a:chOff x="2702364" y="2112645"/>
            <a:chExt cx="545661" cy="478631"/>
          </a:xfrm>
        </p:grpSpPr>
        <p:cxnSp>
          <p:nvCxnSpPr>
            <p:cNvPr id="40" name="Straight Connector 39"/>
            <p:cNvCxnSpPr/>
            <p:nvPr/>
          </p:nvCxnSpPr>
          <p:spPr>
            <a:xfrm>
              <a:off x="2867025" y="2112645"/>
              <a:ext cx="381000" cy="0"/>
            </a:xfrm>
            <a:prstGeom prst="line">
              <a:avLst/>
            </a:prstGeom>
            <a:ln>
              <a:solidFill>
                <a:schemeClr val="tx1">
                  <a:lumMod val="65000"/>
                  <a:lumOff val="3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2867025" y="2591276"/>
              <a:ext cx="381000" cy="0"/>
            </a:xfrm>
            <a:prstGeom prst="line">
              <a:avLst/>
            </a:prstGeom>
            <a:ln>
              <a:solidFill>
                <a:schemeClr val="tx1">
                  <a:lumMod val="65000"/>
                  <a:lumOff val="3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3114675" y="2133600"/>
              <a:ext cx="0" cy="457676"/>
            </a:xfrm>
            <a:prstGeom prst="line">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3" name="TextBox 42"/>
                <p:cNvSpPr txBox="1"/>
                <p:nvPr/>
              </p:nvSpPr>
              <p:spPr>
                <a:xfrm>
                  <a:off x="2702364" y="2231633"/>
                  <a:ext cx="495905" cy="2616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smtClean="0">
                                <a:latin typeface="Cambria Math"/>
                              </a:rPr>
                            </m:ctrlPr>
                          </m:sSubPr>
                          <m:e>
                            <m:r>
                              <a:rPr lang="en-US" sz="1100" b="0" i="1" smtClean="0">
                                <a:latin typeface="Cambria Math"/>
                              </a:rPr>
                              <m:t>𝑓</m:t>
                            </m:r>
                          </m:e>
                          <m:sub>
                            <m:r>
                              <a:rPr lang="en-US" sz="1100" b="0" i="1" smtClean="0">
                                <a:latin typeface="Cambria Math"/>
                              </a:rPr>
                              <m:t>𝑚𝑎𝑥</m:t>
                            </m:r>
                          </m:sub>
                        </m:sSub>
                      </m:oMath>
                    </m:oMathPara>
                  </a14:m>
                  <a:endParaRPr lang="en-CA" dirty="0"/>
                </a:p>
              </p:txBody>
            </p:sp>
          </mc:Choice>
          <mc:Fallback xmlns="">
            <p:sp>
              <p:nvSpPr>
                <p:cNvPr id="43" name="TextBox 42"/>
                <p:cNvSpPr txBox="1">
                  <a:spLocks noRot="1" noChangeAspect="1" noMove="1" noResize="1" noEditPoints="1" noAdjustHandles="1" noChangeArrowheads="1" noChangeShapeType="1" noTextEdit="1"/>
                </p:cNvSpPr>
                <p:nvPr/>
              </p:nvSpPr>
              <p:spPr>
                <a:xfrm>
                  <a:off x="2702364" y="2231633"/>
                  <a:ext cx="495905" cy="261610"/>
                </a:xfrm>
                <a:prstGeom prst="rect">
                  <a:avLst/>
                </a:prstGeom>
                <a:blipFill rotWithShape="1">
                  <a:blip r:embed="rId4"/>
                  <a:stretch>
                    <a:fillRect b="-4651"/>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0" name="Rectangle 19"/>
              <p:cNvSpPr/>
              <p:nvPr/>
            </p:nvSpPr>
            <p:spPr>
              <a:xfrm>
                <a:off x="3739449" y="4390949"/>
                <a:ext cx="1459310" cy="461665"/>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dirty="0" smtClean="0">
                          <a:latin typeface="Cambria Math"/>
                        </a:rPr>
                        <m:t>𝑔</m:t>
                      </m:r>
                      <m:r>
                        <a:rPr lang="en-US" sz="2400" b="0" i="1" dirty="0" smtClean="0">
                          <a:latin typeface="Cambria Math"/>
                        </a:rPr>
                        <m:t>=</m:t>
                      </m:r>
                      <m:sSub>
                        <m:sSubPr>
                          <m:ctrlPr>
                            <a:rPr lang="en-US" sz="2400" i="1" dirty="0" smtClean="0">
                              <a:latin typeface="Cambria Math"/>
                            </a:rPr>
                          </m:ctrlPr>
                        </m:sSubPr>
                        <m:e>
                          <m:r>
                            <a:rPr lang="en-US" sz="2400" b="0" i="1" dirty="0">
                              <a:latin typeface="Cambria Math"/>
                            </a:rPr>
                            <m:t>𝑓</m:t>
                          </m:r>
                        </m:e>
                        <m:sub>
                          <m:r>
                            <a:rPr lang="en-US" sz="2400" b="0" i="1" dirty="0" smtClean="0">
                              <a:latin typeface="Cambria Math"/>
                            </a:rPr>
                            <m:t>𝑚𝑎𝑥</m:t>
                          </m:r>
                        </m:sub>
                      </m:sSub>
                    </m:oMath>
                  </m:oMathPara>
                </a14:m>
                <a:endParaRPr lang="en-US" sz="2400" dirty="0"/>
              </a:p>
            </p:txBody>
          </p:sp>
        </mc:Choice>
        <mc:Fallback xmlns="">
          <p:sp>
            <p:nvSpPr>
              <p:cNvPr id="20" name="Rectangle 19"/>
              <p:cNvSpPr>
                <a:spLocks noRot="1" noChangeAspect="1" noMove="1" noResize="1" noEditPoints="1" noAdjustHandles="1" noChangeArrowheads="1" noChangeShapeType="1" noTextEdit="1"/>
              </p:cNvSpPr>
              <p:nvPr/>
            </p:nvSpPr>
            <p:spPr>
              <a:xfrm>
                <a:off x="3739449" y="4390949"/>
                <a:ext cx="1459310" cy="461665"/>
              </a:xfrm>
              <a:prstGeom prst="rect">
                <a:avLst/>
              </a:prstGeom>
              <a:blipFill rotWithShape="1">
                <a:blip r:embed="rId5"/>
                <a:stretch>
                  <a:fillRect b="-17105"/>
                </a:stretch>
              </a:blipFill>
            </p:spPr>
            <p:txBody>
              <a:bodyPr/>
              <a:lstStyle/>
              <a:p>
                <a:r>
                  <a:rPr lang="en-US">
                    <a:noFill/>
                  </a:rPr>
                  <a:t> </a:t>
                </a:r>
              </a:p>
            </p:txBody>
          </p:sp>
        </mc:Fallback>
      </mc:AlternateContent>
    </p:spTree>
    <p:extLst>
      <p:ext uri="{BB962C8B-B14F-4D97-AF65-F5344CB8AC3E}">
        <p14:creationId xmlns:p14="http://schemas.microsoft.com/office/powerpoint/2010/main" val="3340291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Improve stackability</a:t>
            </a:r>
            <a:endParaRPr lang="en-US" dirty="0"/>
          </a:p>
        </p:txBody>
      </p:sp>
      <p:sp>
        <p:nvSpPr>
          <p:cNvPr id="5" name="Subtitle 4"/>
          <p:cNvSpPr>
            <a:spLocks noGrp="1"/>
          </p:cNvSpPr>
          <p:nvPr>
            <p:ph type="subTitle" idx="1"/>
          </p:nvPr>
        </p:nvSpPr>
        <p:spPr/>
        <p:txBody>
          <a:bodyPr/>
          <a:lstStyle/>
          <a:p>
            <a:endParaRPr lang="en-US" dirty="0"/>
          </a:p>
        </p:txBody>
      </p:sp>
      <p:sp>
        <p:nvSpPr>
          <p:cNvPr id="3" name="Slide Number Placeholder 2"/>
          <p:cNvSpPr>
            <a:spLocks noGrp="1"/>
          </p:cNvSpPr>
          <p:nvPr>
            <p:ph type="sldNum" sz="quarter" idx="12"/>
          </p:nvPr>
        </p:nvSpPr>
        <p:spPr/>
        <p:txBody>
          <a:bodyPr/>
          <a:lstStyle/>
          <a:p>
            <a:fld id="{57AF16DE-A0D5-4438-950F-5B1E159C2C28}" type="slidenum">
              <a:rPr lang="en-US" smtClean="0"/>
              <a:t>18</a:t>
            </a:fld>
            <a:endParaRPr lang="en-US" dirty="0"/>
          </a:p>
        </p:txBody>
      </p:sp>
    </p:spTree>
    <p:extLst>
      <p:ext uri="{BB962C8B-B14F-4D97-AF65-F5344CB8AC3E}">
        <p14:creationId xmlns:p14="http://schemas.microsoft.com/office/powerpoint/2010/main" val="24958829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
            </a:r>
            <a:r>
              <a:rPr lang="en-US" dirty="0" smtClean="0"/>
              <a:t>light shape changes</a:t>
            </a:r>
            <a:endParaRPr lang="en-US" dirty="0"/>
          </a:p>
        </p:txBody>
      </p:sp>
      <p:sp>
        <p:nvSpPr>
          <p:cNvPr id="3" name="Slide Number Placeholder 2"/>
          <p:cNvSpPr>
            <a:spLocks noGrp="1"/>
          </p:cNvSpPr>
          <p:nvPr>
            <p:ph type="sldNum" sz="quarter" idx="12"/>
          </p:nvPr>
        </p:nvSpPr>
        <p:spPr/>
        <p:txBody>
          <a:bodyPr/>
          <a:lstStyle/>
          <a:p>
            <a:fld id="{E9DB1841-2D05-3E43-8E40-C4D0516F3E78}" type="slidenum">
              <a:rPr lang="en-US" smtClean="0"/>
              <a:t>19</a:t>
            </a:fld>
            <a:endParaRPr lang="en-US" dirty="0"/>
          </a:p>
        </p:txBody>
      </p:sp>
      <p:pic>
        <p:nvPicPr>
          <p:cNvPr id="819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62655" y="1763309"/>
            <a:ext cx="1700644" cy="2473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07485" y="2143306"/>
            <a:ext cx="1875084" cy="221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4" name="Straight Arrow Connector 23"/>
          <p:cNvCxnSpPr/>
          <p:nvPr/>
        </p:nvCxnSpPr>
        <p:spPr>
          <a:xfrm>
            <a:off x="3715011" y="4070473"/>
            <a:ext cx="262409" cy="51998"/>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6" name="TextBox 35"/>
              <p:cNvSpPr txBox="1"/>
              <p:nvPr/>
            </p:nvSpPr>
            <p:spPr>
              <a:xfrm>
                <a:off x="2539579" y="4475775"/>
                <a:ext cx="96981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𝑆</m:t>
                      </m:r>
                      <m:r>
                        <a:rPr lang="en-US" b="0" i="1" smtClean="0">
                          <a:latin typeface="Cambria Math"/>
                        </a:rPr>
                        <m:t>=0.0</m:t>
                      </m:r>
                    </m:oMath>
                  </m:oMathPara>
                </a14:m>
                <a:endParaRPr lang="en-US" dirty="0"/>
              </a:p>
            </p:txBody>
          </p:sp>
        </mc:Choice>
        <mc:Fallback xmlns="">
          <p:sp>
            <p:nvSpPr>
              <p:cNvPr id="36" name="TextBox 35"/>
              <p:cNvSpPr txBox="1">
                <a:spLocks noRot="1" noChangeAspect="1" noMove="1" noResize="1" noEditPoints="1" noAdjustHandles="1" noChangeArrowheads="1" noChangeShapeType="1" noTextEdit="1"/>
              </p:cNvSpPr>
              <p:nvPr/>
            </p:nvSpPr>
            <p:spPr>
              <a:xfrm>
                <a:off x="2539579" y="4475775"/>
                <a:ext cx="969817" cy="369332"/>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5005677" y="4475776"/>
                <a:ext cx="96981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𝑆</m:t>
                      </m:r>
                      <m:r>
                        <a:rPr lang="en-US" b="0" i="1" smtClean="0">
                          <a:latin typeface="Cambria Math"/>
                        </a:rPr>
                        <m:t>=0.7</m:t>
                      </m:r>
                    </m:oMath>
                  </m:oMathPara>
                </a14:m>
                <a:endParaRPr lang="en-US" dirty="0"/>
              </a:p>
            </p:txBody>
          </p:sp>
        </mc:Choice>
        <mc:Fallback xmlns="">
          <p:sp>
            <p:nvSpPr>
              <p:cNvPr id="37" name="TextBox 36"/>
              <p:cNvSpPr txBox="1">
                <a:spLocks noRot="1" noChangeAspect="1" noMove="1" noResize="1" noEditPoints="1" noAdjustHandles="1" noChangeArrowheads="1" noChangeShapeType="1" noTextEdit="1"/>
              </p:cNvSpPr>
              <p:nvPr/>
            </p:nvSpPr>
            <p:spPr>
              <a:xfrm>
                <a:off x="5005677" y="4475776"/>
                <a:ext cx="969817" cy="369332"/>
              </a:xfrm>
              <a:prstGeom prst="rect">
                <a:avLst/>
              </a:prstGeom>
              <a:blipFill rotWithShape="1">
                <a:blip r:embed="rId6"/>
                <a:stretch>
                  <a:fillRect/>
                </a:stretch>
              </a:blipFill>
            </p:spPr>
            <p:txBody>
              <a:bodyPr/>
              <a:lstStyle/>
              <a:p>
                <a:r>
                  <a:rPr lang="en-US">
                    <a:noFill/>
                  </a:rPr>
                  <a:t> </a:t>
                </a:r>
              </a:p>
            </p:txBody>
          </p:sp>
        </mc:Fallback>
      </mc:AlternateContent>
      <p:pic>
        <p:nvPicPr>
          <p:cNvPr id="9218"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426721" y="1126628"/>
            <a:ext cx="783119" cy="3028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529905" y="1208776"/>
            <a:ext cx="1053063" cy="3150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1820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Stacking</a:t>
            </a:r>
            <a:endParaRPr lang="en-US" dirty="0"/>
          </a:p>
        </p:txBody>
      </p:sp>
      <p:sp>
        <p:nvSpPr>
          <p:cNvPr id="4" name="Slide Number Placeholder 3"/>
          <p:cNvSpPr>
            <a:spLocks noGrp="1"/>
          </p:cNvSpPr>
          <p:nvPr>
            <p:ph type="sldNum" sz="quarter" idx="12"/>
          </p:nvPr>
        </p:nvSpPr>
        <p:spPr/>
        <p:txBody>
          <a:bodyPr/>
          <a:lstStyle/>
          <a:p>
            <a:fld id="{E9DB1841-2D05-3E43-8E40-C4D0516F3E78}" type="slidenum">
              <a:rPr lang="en-US" smtClean="0"/>
              <a:t>2</a:t>
            </a:fld>
            <a:endParaRPr lang="en-US" dirty="0"/>
          </a:p>
        </p:txBody>
      </p:sp>
      <p:pic>
        <p:nvPicPr>
          <p:cNvPr id="7171" name="Picture 3" descr="C:\Users\honghual\Dropbox\SIGA@Singapore\Slides\Stackabilization\figures\rotation_3.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36242" y="1674684"/>
            <a:ext cx="2068940" cy="2129791"/>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Users\honghual\Stacker Project\submission\figures\rotation_2.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46582" y="1282333"/>
            <a:ext cx="3361176" cy="3378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264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81424" y="2403133"/>
            <a:ext cx="2385524" cy="1107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S</a:t>
            </a:r>
            <a:r>
              <a:rPr lang="en-US" dirty="0" smtClean="0"/>
              <a:t>light shape changes</a:t>
            </a:r>
            <a:endParaRPr lang="en-US" dirty="0"/>
          </a:p>
        </p:txBody>
      </p:sp>
      <p:sp>
        <p:nvSpPr>
          <p:cNvPr id="3" name="Slide Number Placeholder 2"/>
          <p:cNvSpPr>
            <a:spLocks noGrp="1"/>
          </p:cNvSpPr>
          <p:nvPr>
            <p:ph type="sldNum" sz="quarter" idx="12"/>
          </p:nvPr>
        </p:nvSpPr>
        <p:spPr/>
        <p:txBody>
          <a:bodyPr/>
          <a:lstStyle/>
          <a:p>
            <a:fld id="{E9DB1841-2D05-3E43-8E40-C4D0516F3E78}" type="slidenum">
              <a:rPr lang="en-US" smtClean="0"/>
              <a:t>20</a:t>
            </a:fld>
            <a:endParaRPr lang="en-US" dirty="0"/>
          </a:p>
        </p:txBody>
      </p:sp>
      <p:pic>
        <p:nvPicPr>
          <p:cNvPr id="8195"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60542" y="1343453"/>
            <a:ext cx="1875084" cy="221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40894" y="939214"/>
            <a:ext cx="1700644" cy="2473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288527" y="2271259"/>
            <a:ext cx="1768510" cy="1239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3791626" y="1806832"/>
            <a:ext cx="1560749" cy="369332"/>
          </a:xfrm>
          <a:prstGeom prst="rect">
            <a:avLst/>
          </a:prstGeom>
          <a:noFill/>
        </p:spPr>
        <p:txBody>
          <a:bodyPr wrap="square" rtlCol="0">
            <a:spAutoFit/>
          </a:bodyPr>
          <a:lstStyle/>
          <a:p>
            <a:pPr algn="ctr"/>
            <a:r>
              <a:rPr lang="en-US" b="1"/>
              <a:t>Gap </a:t>
            </a:r>
            <a:r>
              <a:rPr lang="en-US" b="1" smtClean="0"/>
              <a:t>function</a:t>
            </a:r>
            <a:endParaRPr lang="en-US" b="1" dirty="0"/>
          </a:p>
        </p:txBody>
      </p:sp>
      <p:cxnSp>
        <p:nvCxnSpPr>
          <p:cNvPr id="15" name="Straight Arrow Connector 14"/>
          <p:cNvCxnSpPr/>
          <p:nvPr/>
        </p:nvCxnSpPr>
        <p:spPr>
          <a:xfrm flipH="1">
            <a:off x="3767747" y="2271259"/>
            <a:ext cx="276912" cy="306698"/>
          </a:xfrm>
          <a:prstGeom prst="straightConnector1">
            <a:avLst/>
          </a:prstGeom>
          <a:ln w="635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4844759" y="2299979"/>
            <a:ext cx="284365" cy="306698"/>
          </a:xfrm>
          <a:prstGeom prst="straightConnector1">
            <a:avLst/>
          </a:prstGeom>
          <a:ln w="63500">
            <a:solidFill>
              <a:srgbClr val="FF0000"/>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5"/>
              <p:cNvSpPr txBox="1"/>
              <p:nvPr/>
            </p:nvSpPr>
            <p:spPr>
              <a:xfrm>
                <a:off x="3252857" y="3881393"/>
                <a:ext cx="2638286" cy="102855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a:rPr>
                        <m:t>𝑆</m:t>
                      </m:r>
                      <m:r>
                        <a:rPr lang="en-US" sz="3200" b="0" i="1" smtClean="0">
                          <a:latin typeface="Cambria Math"/>
                        </a:rPr>
                        <m:t>=1−</m:t>
                      </m:r>
                      <m:f>
                        <m:fPr>
                          <m:ctrlPr>
                            <a:rPr lang="en-US" sz="3200" b="0" i="1" smtClean="0">
                              <a:latin typeface="Cambria Math"/>
                            </a:rPr>
                          </m:ctrlPr>
                        </m:fPr>
                        <m:num>
                          <m:sSub>
                            <m:sSubPr>
                              <m:ctrlPr>
                                <a:rPr lang="en-US" sz="3200" i="1" dirty="0">
                                  <a:latin typeface="Cambria Math"/>
                                </a:rPr>
                              </m:ctrlPr>
                            </m:sSubPr>
                            <m:e>
                              <m:r>
                                <a:rPr lang="en-US" sz="3200" b="0" i="1" dirty="0">
                                  <a:latin typeface="Cambria Math"/>
                                </a:rPr>
                                <m:t>𝑓</m:t>
                              </m:r>
                            </m:e>
                            <m:sub>
                              <m:r>
                                <a:rPr lang="en-US" sz="3200" b="0" i="1" dirty="0">
                                  <a:latin typeface="Cambria Math"/>
                                </a:rPr>
                                <m:t>𝑚𝑎𝑥</m:t>
                              </m:r>
                            </m:sub>
                          </m:sSub>
                        </m:num>
                        <m:den>
                          <m:r>
                            <a:rPr lang="en-US" sz="3200" b="0" i="1" smtClean="0">
                              <a:latin typeface="Cambria Math"/>
                            </a:rPr>
                            <m:t>h</m:t>
                          </m:r>
                        </m:den>
                      </m:f>
                    </m:oMath>
                  </m:oMathPara>
                </a14:m>
                <a:endParaRPr lang="en-US" sz="3200" dirty="0"/>
              </a:p>
            </p:txBody>
          </p:sp>
        </mc:Choice>
        <mc:Fallback xmlns="">
          <p:sp>
            <p:nvSpPr>
              <p:cNvPr id="17" name="TextBox 5"/>
              <p:cNvSpPr txBox="1">
                <a:spLocks noRot="1" noChangeAspect="1" noMove="1" noResize="1" noEditPoints="1" noAdjustHandles="1" noChangeArrowheads="1" noChangeShapeType="1" noTextEdit="1"/>
              </p:cNvSpPr>
              <p:nvPr/>
            </p:nvSpPr>
            <p:spPr>
              <a:xfrm>
                <a:off x="3252857" y="3881393"/>
                <a:ext cx="2638286" cy="1028551"/>
              </a:xfrm>
              <a:prstGeom prst="rect">
                <a:avLst/>
              </a:prstGeom>
              <a:blipFill rotWithShape="1">
                <a:blip r:embed="rId7"/>
                <a:stretch>
                  <a:fillRect/>
                </a:stretch>
              </a:blipFill>
            </p:spPr>
            <p:txBody>
              <a:bodyPr/>
              <a:lstStyle/>
              <a:p>
                <a:r>
                  <a:rPr lang="en-US">
                    <a:noFill/>
                  </a:rPr>
                  <a:t> </a:t>
                </a:r>
              </a:p>
            </p:txBody>
          </p:sp>
        </mc:Fallback>
      </mc:AlternateContent>
      <p:sp>
        <p:nvSpPr>
          <p:cNvPr id="18" name="Rounded Rectangle 17"/>
          <p:cNvSpPr/>
          <p:nvPr/>
        </p:nvSpPr>
        <p:spPr>
          <a:xfrm>
            <a:off x="4832401" y="3947327"/>
            <a:ext cx="962917" cy="462037"/>
          </a:xfrm>
          <a:prstGeom prst="round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4694734" y="4454611"/>
            <a:ext cx="1238250" cy="509758"/>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p:nvSpPr>
        <p:spPr>
          <a:xfrm>
            <a:off x="4120303" y="4209815"/>
            <a:ext cx="661761" cy="399098"/>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11170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8"/>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9"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134422" y="1138082"/>
            <a:ext cx="875157" cy="2338497"/>
          </a:xfrm>
          <a:prstGeom prst="rect">
            <a:avLst/>
          </a:prstGeom>
          <a:gradFill>
            <a:gsLst>
              <a:gs pos="0">
                <a:schemeClr val="accent1">
                  <a:tint val="100000"/>
                  <a:shade val="100000"/>
                  <a:satMod val="130000"/>
                  <a:alpha val="35000"/>
                </a:schemeClr>
              </a:gs>
              <a:gs pos="100000">
                <a:schemeClr val="accent1">
                  <a:tint val="50000"/>
                  <a:shade val="100000"/>
                  <a:satMod val="3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S</a:t>
            </a:r>
            <a:r>
              <a:rPr lang="en-US" dirty="0" smtClean="0"/>
              <a:t>light shape changes</a:t>
            </a:r>
            <a:endParaRPr lang="en-US" dirty="0"/>
          </a:p>
        </p:txBody>
      </p:sp>
      <p:sp>
        <p:nvSpPr>
          <p:cNvPr id="3" name="Slide Number Placeholder 2"/>
          <p:cNvSpPr>
            <a:spLocks noGrp="1"/>
          </p:cNvSpPr>
          <p:nvPr>
            <p:ph type="sldNum" sz="quarter" idx="12"/>
          </p:nvPr>
        </p:nvSpPr>
        <p:spPr/>
        <p:txBody>
          <a:bodyPr/>
          <a:lstStyle/>
          <a:p>
            <a:fld id="{E9DB1841-2D05-3E43-8E40-C4D0516F3E78}" type="slidenum">
              <a:rPr lang="en-US" smtClean="0"/>
              <a:t>21</a:t>
            </a:fld>
            <a:endParaRPr lang="en-US" dirty="0"/>
          </a:p>
        </p:txBody>
      </p:sp>
      <p:sp>
        <p:nvSpPr>
          <p:cNvPr id="4" name="Rectangle 3"/>
          <p:cNvSpPr/>
          <p:nvPr/>
        </p:nvSpPr>
        <p:spPr>
          <a:xfrm>
            <a:off x="5537200" y="3940494"/>
            <a:ext cx="1390650" cy="795655"/>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4146550" y="4368167"/>
            <a:ext cx="1238250" cy="399098"/>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1" name="Group 10"/>
          <p:cNvGrpSpPr/>
          <p:nvPr/>
        </p:nvGrpSpPr>
        <p:grpSpPr>
          <a:xfrm>
            <a:off x="840894" y="939214"/>
            <a:ext cx="3216143" cy="2745355"/>
            <a:chOff x="840894" y="939214"/>
            <a:chExt cx="3216143" cy="2745355"/>
          </a:xfrm>
        </p:grpSpPr>
        <p:pic>
          <p:nvPicPr>
            <p:cNvPr id="819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0894" y="939214"/>
              <a:ext cx="1700644" cy="2473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88527" y="2271259"/>
              <a:ext cx="1768510" cy="1239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 name="Group 19"/>
            <p:cNvGrpSpPr/>
            <p:nvPr/>
          </p:nvGrpSpPr>
          <p:grpSpPr>
            <a:xfrm>
              <a:off x="2979631" y="2120944"/>
              <a:ext cx="244813" cy="481796"/>
              <a:chOff x="3196922" y="2102285"/>
              <a:chExt cx="244813" cy="481796"/>
            </a:xfrm>
          </p:grpSpPr>
          <p:cxnSp>
            <p:nvCxnSpPr>
              <p:cNvPr id="12" name="Straight Arrow Connector 11"/>
              <p:cNvCxnSpPr/>
              <p:nvPr/>
            </p:nvCxnSpPr>
            <p:spPr>
              <a:xfrm>
                <a:off x="3196922" y="2102285"/>
                <a:ext cx="139430" cy="306698"/>
              </a:xfrm>
              <a:prstGeom prst="straightConnector1">
                <a:avLst/>
              </a:prstGeom>
              <a:ln w="635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5" name="Oval 24"/>
              <p:cNvSpPr/>
              <p:nvPr/>
            </p:nvSpPr>
            <p:spPr>
              <a:xfrm>
                <a:off x="3266637" y="2408983"/>
                <a:ext cx="175098" cy="175098"/>
              </a:xfrm>
              <a:prstGeom prst="ellipse">
                <a:avLst/>
              </a:prstGeom>
              <a:ln w="19050">
                <a:solidFill>
                  <a:srgbClr val="FF0000"/>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grpSp>
          <p:nvGrpSpPr>
            <p:cNvPr id="19" name="Group 18"/>
            <p:cNvGrpSpPr/>
            <p:nvPr/>
          </p:nvGrpSpPr>
          <p:grpSpPr>
            <a:xfrm>
              <a:off x="1296807" y="3238017"/>
              <a:ext cx="394409" cy="446552"/>
              <a:chOff x="1261087" y="3219358"/>
              <a:chExt cx="394409" cy="446552"/>
            </a:xfrm>
          </p:grpSpPr>
          <p:cxnSp>
            <p:nvCxnSpPr>
              <p:cNvPr id="22" name="Straight Arrow Connector 21"/>
              <p:cNvCxnSpPr/>
              <p:nvPr/>
            </p:nvCxnSpPr>
            <p:spPr>
              <a:xfrm flipV="1">
                <a:off x="1261087" y="3375461"/>
                <a:ext cx="262242" cy="290449"/>
              </a:xfrm>
              <a:prstGeom prst="straightConnector1">
                <a:avLst/>
              </a:prstGeom>
              <a:ln w="635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6" name="Oval 25"/>
              <p:cNvSpPr/>
              <p:nvPr/>
            </p:nvSpPr>
            <p:spPr>
              <a:xfrm>
                <a:off x="1480398" y="3219358"/>
                <a:ext cx="175098" cy="175098"/>
              </a:xfrm>
              <a:prstGeom prst="ellipse">
                <a:avLst/>
              </a:prstGeom>
              <a:ln w="19050">
                <a:solidFill>
                  <a:srgbClr val="FF0000"/>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grpSp>
      <p:grpSp>
        <p:nvGrpSpPr>
          <p:cNvPr id="10" name="Group 9"/>
          <p:cNvGrpSpPr/>
          <p:nvPr/>
        </p:nvGrpSpPr>
        <p:grpSpPr>
          <a:xfrm>
            <a:off x="5053285" y="1002679"/>
            <a:ext cx="3206944" cy="2536665"/>
            <a:chOff x="5027885" y="1002679"/>
            <a:chExt cx="3206944" cy="2536665"/>
          </a:xfrm>
        </p:grpSpPr>
        <p:pic>
          <p:nvPicPr>
            <p:cNvPr id="4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27885" y="1002679"/>
              <a:ext cx="1700644" cy="2473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66319" y="2300077"/>
              <a:ext cx="1768510" cy="1239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4" name="Group 53"/>
            <p:cNvGrpSpPr/>
            <p:nvPr/>
          </p:nvGrpSpPr>
          <p:grpSpPr>
            <a:xfrm>
              <a:off x="7383631" y="2573418"/>
              <a:ext cx="416342" cy="456365"/>
              <a:chOff x="3112187" y="2004156"/>
              <a:chExt cx="416342" cy="456365"/>
            </a:xfrm>
          </p:grpSpPr>
          <p:cxnSp>
            <p:nvCxnSpPr>
              <p:cNvPr id="55" name="Straight Arrow Connector 54"/>
              <p:cNvCxnSpPr/>
              <p:nvPr/>
            </p:nvCxnSpPr>
            <p:spPr>
              <a:xfrm flipH="1">
                <a:off x="3251617" y="2004156"/>
                <a:ext cx="276912" cy="306698"/>
              </a:xfrm>
              <a:prstGeom prst="straightConnector1">
                <a:avLst/>
              </a:prstGeom>
              <a:ln w="63500">
                <a:solidFill>
                  <a:srgbClr val="FFC000"/>
                </a:solidFill>
                <a:tailEnd type="triangle"/>
              </a:ln>
            </p:spPr>
            <p:style>
              <a:lnRef idx="2">
                <a:schemeClr val="accent1"/>
              </a:lnRef>
              <a:fillRef idx="0">
                <a:schemeClr val="accent1"/>
              </a:fillRef>
              <a:effectRef idx="1">
                <a:schemeClr val="accent1"/>
              </a:effectRef>
              <a:fontRef idx="minor">
                <a:schemeClr val="tx1"/>
              </a:fontRef>
            </p:style>
          </p:cxnSp>
          <p:sp>
            <p:nvSpPr>
              <p:cNvPr id="56" name="Oval 55"/>
              <p:cNvSpPr/>
              <p:nvPr/>
            </p:nvSpPr>
            <p:spPr>
              <a:xfrm>
                <a:off x="3112187" y="2285423"/>
                <a:ext cx="175098" cy="175098"/>
              </a:xfrm>
              <a:prstGeom prst="ellipse">
                <a:avLst/>
              </a:prstGeom>
              <a:ln w="19050">
                <a:solidFill>
                  <a:srgbClr val="FFC000"/>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grpSp>
          <p:nvGrpSpPr>
            <p:cNvPr id="57" name="Group 56"/>
            <p:cNvGrpSpPr/>
            <p:nvPr/>
          </p:nvGrpSpPr>
          <p:grpSpPr>
            <a:xfrm>
              <a:off x="5802625" y="2211440"/>
              <a:ext cx="394409" cy="446552"/>
              <a:chOff x="1718259" y="3244070"/>
              <a:chExt cx="394409" cy="446552"/>
            </a:xfrm>
          </p:grpSpPr>
          <p:cxnSp>
            <p:nvCxnSpPr>
              <p:cNvPr id="58" name="Straight Arrow Connector 57"/>
              <p:cNvCxnSpPr/>
              <p:nvPr/>
            </p:nvCxnSpPr>
            <p:spPr>
              <a:xfrm flipV="1">
                <a:off x="1718259" y="3400173"/>
                <a:ext cx="262242" cy="290449"/>
              </a:xfrm>
              <a:prstGeom prst="straightConnector1">
                <a:avLst/>
              </a:prstGeom>
              <a:ln w="63500">
                <a:solidFill>
                  <a:srgbClr val="FFC000"/>
                </a:solidFill>
                <a:tailEnd type="triangle"/>
              </a:ln>
            </p:spPr>
            <p:style>
              <a:lnRef idx="2">
                <a:schemeClr val="accent1"/>
              </a:lnRef>
              <a:fillRef idx="0">
                <a:schemeClr val="accent1"/>
              </a:fillRef>
              <a:effectRef idx="1">
                <a:schemeClr val="accent1"/>
              </a:effectRef>
              <a:fontRef idx="minor">
                <a:schemeClr val="tx1"/>
              </a:fontRef>
            </p:style>
          </p:cxnSp>
          <p:sp>
            <p:nvSpPr>
              <p:cNvPr id="59" name="Oval 58"/>
              <p:cNvSpPr/>
              <p:nvPr/>
            </p:nvSpPr>
            <p:spPr>
              <a:xfrm>
                <a:off x="1937570" y="3244070"/>
                <a:ext cx="175098" cy="175098"/>
              </a:xfrm>
              <a:prstGeom prst="ellipse">
                <a:avLst/>
              </a:prstGeom>
              <a:ln w="19050">
                <a:solidFill>
                  <a:srgbClr val="FFC000"/>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grpSp>
      <p:sp>
        <p:nvSpPr>
          <p:cNvPr id="9" name="Rectangle 8"/>
          <p:cNvSpPr/>
          <p:nvPr/>
        </p:nvSpPr>
        <p:spPr>
          <a:xfrm>
            <a:off x="4331999" y="1558138"/>
            <a:ext cx="174977" cy="1767428"/>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61" name="Rectangle 60"/>
          <p:cNvSpPr/>
          <p:nvPr/>
        </p:nvSpPr>
        <p:spPr>
          <a:xfrm>
            <a:off x="4672793" y="3205591"/>
            <a:ext cx="174977" cy="119975"/>
          </a:xfrm>
          <a:prstGeom prst="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mc:AlternateContent xmlns:mc="http://schemas.openxmlformats.org/markup-compatibility/2006" xmlns:a14="http://schemas.microsoft.com/office/drawing/2010/main">
        <mc:Choice Requires="a14">
          <p:sp>
            <p:nvSpPr>
              <p:cNvPr id="62" name="TextBox 61"/>
              <p:cNvSpPr txBox="1"/>
              <p:nvPr/>
            </p:nvSpPr>
            <p:spPr>
              <a:xfrm>
                <a:off x="4146550" y="1138083"/>
                <a:ext cx="8333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a:rPr>
                        <m:t>Δ</m:t>
                      </m:r>
                      <m:sSub>
                        <m:sSubPr>
                          <m:ctrlPr>
                            <a:rPr lang="en-US" b="0" i="1" smtClean="0">
                              <a:latin typeface="Cambria Math"/>
                            </a:rPr>
                          </m:ctrlPr>
                        </m:sSubPr>
                        <m:e>
                          <m:r>
                            <a:rPr lang="en-US" b="0" i="1" smtClean="0">
                              <a:latin typeface="Cambria Math"/>
                            </a:rPr>
                            <m:t>𝑓</m:t>
                          </m:r>
                        </m:e>
                        <m:sub>
                          <m:r>
                            <a:rPr lang="en-US" b="0" i="1" smtClean="0">
                              <a:latin typeface="Cambria Math"/>
                            </a:rPr>
                            <m:t>𝑚𝑎𝑥</m:t>
                          </m:r>
                        </m:sub>
                      </m:sSub>
                    </m:oMath>
                  </m:oMathPara>
                </a14:m>
                <a:endParaRPr lang="en-CA" dirty="0"/>
              </a:p>
            </p:txBody>
          </p:sp>
        </mc:Choice>
        <mc:Fallback xmlns="">
          <p:sp>
            <p:nvSpPr>
              <p:cNvPr id="62" name="TextBox 61"/>
              <p:cNvSpPr txBox="1">
                <a:spLocks noRot="1" noChangeAspect="1" noMove="1" noResize="1" noEditPoints="1" noAdjustHandles="1" noChangeArrowheads="1" noChangeShapeType="1" noTextEdit="1"/>
              </p:cNvSpPr>
              <p:nvPr/>
            </p:nvSpPr>
            <p:spPr>
              <a:xfrm>
                <a:off x="4146550" y="1138083"/>
                <a:ext cx="833305" cy="369332"/>
              </a:xfrm>
              <a:prstGeom prst="rect">
                <a:avLst/>
              </a:prstGeom>
              <a:blipFill rotWithShape="1">
                <a:blip r:embed="rId5"/>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5"/>
              <p:cNvSpPr txBox="1"/>
              <p:nvPr/>
            </p:nvSpPr>
            <p:spPr>
              <a:xfrm>
                <a:off x="3252857" y="3881393"/>
                <a:ext cx="2638286" cy="102855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a:rPr>
                        <m:t>𝑆</m:t>
                      </m:r>
                      <m:r>
                        <a:rPr lang="en-US" sz="3200" b="0" i="1" smtClean="0">
                          <a:latin typeface="Cambria Math"/>
                        </a:rPr>
                        <m:t>=1−</m:t>
                      </m:r>
                      <m:f>
                        <m:fPr>
                          <m:ctrlPr>
                            <a:rPr lang="en-US" sz="3200" b="0" i="1" smtClean="0">
                              <a:latin typeface="Cambria Math"/>
                            </a:rPr>
                          </m:ctrlPr>
                        </m:fPr>
                        <m:num>
                          <m:sSub>
                            <m:sSubPr>
                              <m:ctrlPr>
                                <a:rPr lang="en-US" sz="3200" i="1" dirty="0">
                                  <a:latin typeface="Cambria Math"/>
                                </a:rPr>
                              </m:ctrlPr>
                            </m:sSubPr>
                            <m:e>
                              <m:r>
                                <a:rPr lang="en-US" sz="3200" b="0" i="1" dirty="0">
                                  <a:latin typeface="Cambria Math"/>
                                </a:rPr>
                                <m:t>𝑓</m:t>
                              </m:r>
                            </m:e>
                            <m:sub>
                              <m:r>
                                <a:rPr lang="en-US" sz="3200" b="0" i="1" dirty="0">
                                  <a:latin typeface="Cambria Math"/>
                                </a:rPr>
                                <m:t>𝑚𝑎𝑥</m:t>
                              </m:r>
                            </m:sub>
                          </m:sSub>
                        </m:num>
                        <m:den>
                          <m:r>
                            <a:rPr lang="en-US" sz="3200" b="0" i="1" smtClean="0">
                              <a:latin typeface="Cambria Math"/>
                            </a:rPr>
                            <m:t>h</m:t>
                          </m:r>
                        </m:den>
                      </m:f>
                    </m:oMath>
                  </m:oMathPara>
                </a14:m>
                <a:endParaRPr lang="en-US" sz="3200" dirty="0"/>
              </a:p>
            </p:txBody>
          </p:sp>
        </mc:Choice>
        <mc:Fallback xmlns="">
          <p:sp>
            <p:nvSpPr>
              <p:cNvPr id="30" name="TextBox 5"/>
              <p:cNvSpPr txBox="1">
                <a:spLocks noRot="1" noChangeAspect="1" noMove="1" noResize="1" noEditPoints="1" noAdjustHandles="1" noChangeArrowheads="1" noChangeShapeType="1" noTextEdit="1"/>
              </p:cNvSpPr>
              <p:nvPr/>
            </p:nvSpPr>
            <p:spPr>
              <a:xfrm>
                <a:off x="3252857" y="3881393"/>
                <a:ext cx="2638286" cy="1028551"/>
              </a:xfrm>
              <a:prstGeom prst="rect">
                <a:avLst/>
              </a:prstGeom>
              <a:blipFill rotWithShape="1">
                <a:blip r:embed="rId6"/>
                <a:stretch>
                  <a:fillRect/>
                </a:stretch>
              </a:blipFill>
            </p:spPr>
            <p:txBody>
              <a:bodyPr/>
              <a:lstStyle/>
              <a:p>
                <a:r>
                  <a:rPr lang="en-US">
                    <a:noFill/>
                  </a:rPr>
                  <a:t> </a:t>
                </a:r>
              </a:p>
            </p:txBody>
          </p:sp>
        </mc:Fallback>
      </mc:AlternateContent>
      <p:sp>
        <p:nvSpPr>
          <p:cNvPr id="31" name="Rounded Rectangle 30"/>
          <p:cNvSpPr/>
          <p:nvPr/>
        </p:nvSpPr>
        <p:spPr>
          <a:xfrm>
            <a:off x="4832401" y="3947327"/>
            <a:ext cx="962917" cy="462037"/>
          </a:xfrm>
          <a:prstGeom prst="round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Rectangle 31"/>
          <p:cNvSpPr/>
          <p:nvPr/>
        </p:nvSpPr>
        <p:spPr>
          <a:xfrm>
            <a:off x="4694734" y="4454611"/>
            <a:ext cx="1238250" cy="509758"/>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Rectangle 32"/>
          <p:cNvSpPr/>
          <p:nvPr/>
        </p:nvSpPr>
        <p:spPr>
          <a:xfrm>
            <a:off x="4120303" y="4209815"/>
            <a:ext cx="661761" cy="399098"/>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54667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1"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6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1"/>
                                        </p:tgtEl>
                                        <p:attrNameLst>
                                          <p:attrName>style.visibility</p:attrName>
                                        </p:attrNameLst>
                                      </p:cBhvr>
                                      <p:to>
                                        <p:strVal val="visible"/>
                                      </p:to>
                                    </p:set>
                                    <p:animEffect transition="in" filter="wipe(down)">
                                      <p:cBhvr>
                                        <p:cTn id="2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61" grpId="0" animBg="1"/>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Interesting shape changes</a:t>
            </a:r>
            <a:endParaRPr lang="en-US" dirty="0"/>
          </a:p>
        </p:txBody>
      </p:sp>
      <p:sp>
        <p:nvSpPr>
          <p:cNvPr id="4" name="Slide Number Placeholder 3"/>
          <p:cNvSpPr>
            <a:spLocks noGrp="1"/>
          </p:cNvSpPr>
          <p:nvPr>
            <p:ph type="sldNum" sz="quarter" idx="12"/>
          </p:nvPr>
        </p:nvSpPr>
        <p:spPr/>
        <p:txBody>
          <a:bodyPr/>
          <a:lstStyle/>
          <a:p>
            <a:fld id="{E9DB1841-2D05-3E43-8E40-C4D0516F3E78}" type="slidenum">
              <a:rPr lang="en-US" smtClean="0"/>
              <a:t>22</a:t>
            </a:fld>
            <a:endParaRPr lang="en-US" dirty="0"/>
          </a:p>
        </p:txBody>
      </p:sp>
      <p:grpSp>
        <p:nvGrpSpPr>
          <p:cNvPr id="5" name="Group 4"/>
          <p:cNvGrpSpPr/>
          <p:nvPr/>
        </p:nvGrpSpPr>
        <p:grpSpPr>
          <a:xfrm>
            <a:off x="2333613" y="1063229"/>
            <a:ext cx="4404015" cy="3521018"/>
            <a:chOff x="840894" y="939214"/>
            <a:chExt cx="3216143" cy="2571312"/>
          </a:xfrm>
        </p:grpSpPr>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0894" y="939214"/>
              <a:ext cx="1700644" cy="2473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88527" y="2271259"/>
              <a:ext cx="1768510" cy="1239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Oval 12"/>
            <p:cNvSpPr/>
            <p:nvPr/>
          </p:nvSpPr>
          <p:spPr>
            <a:xfrm>
              <a:off x="3055394" y="2410965"/>
              <a:ext cx="175098" cy="175098"/>
            </a:xfrm>
            <a:prstGeom prst="ellipse">
              <a:avLst/>
            </a:prstGeom>
            <a:ln w="19050">
              <a:solidFill>
                <a:srgbClr val="FF0000"/>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cxnSp>
        <p:nvCxnSpPr>
          <p:cNvPr id="8" name="Straight Arrow Connector 7"/>
          <p:cNvCxnSpPr/>
          <p:nvPr/>
        </p:nvCxnSpPr>
        <p:spPr>
          <a:xfrm flipV="1">
            <a:off x="3497997" y="4238368"/>
            <a:ext cx="262410" cy="49304"/>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3497998" y="4339670"/>
            <a:ext cx="262409" cy="51998"/>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3497998" y="4102443"/>
            <a:ext cx="131204" cy="125320"/>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3454236" y="4401006"/>
            <a:ext cx="146214" cy="104319"/>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a:off x="3095368" y="4351661"/>
            <a:ext cx="233755" cy="65085"/>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H="1">
            <a:off x="3212245" y="4384203"/>
            <a:ext cx="152400" cy="144548"/>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3400425" y="4391668"/>
            <a:ext cx="0" cy="163663"/>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flipH="1" flipV="1">
            <a:off x="3095368" y="4260305"/>
            <a:ext cx="233756" cy="27368"/>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H="1" flipV="1">
            <a:off x="3207421" y="4126967"/>
            <a:ext cx="107217" cy="76272"/>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11790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regions</a:t>
            </a:r>
            <a:endParaRPr lang="en-CA" dirty="0"/>
          </a:p>
        </p:txBody>
      </p:sp>
      <p:sp>
        <p:nvSpPr>
          <p:cNvPr id="4" name="Slide Number Placeholder 3"/>
          <p:cNvSpPr>
            <a:spLocks noGrp="1"/>
          </p:cNvSpPr>
          <p:nvPr>
            <p:ph type="sldNum" sz="quarter" idx="12"/>
          </p:nvPr>
        </p:nvSpPr>
        <p:spPr/>
        <p:txBody>
          <a:bodyPr/>
          <a:lstStyle/>
          <a:p>
            <a:fld id="{E9DB1841-2D05-3E43-8E40-C4D0516F3E78}" type="slidenum">
              <a:rPr lang="en-US" smtClean="0"/>
              <a:t>23</a:t>
            </a:fld>
            <a:endParaRPr lang="en-US" dirty="0"/>
          </a:p>
        </p:txBody>
      </p:sp>
      <p:pic>
        <p:nvPicPr>
          <p:cNvPr id="13"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07704" y="2267106"/>
            <a:ext cx="3253930" cy="2280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Arrow Connector 9"/>
          <p:cNvCxnSpPr/>
          <p:nvPr/>
        </p:nvCxnSpPr>
        <p:spPr>
          <a:xfrm flipH="1">
            <a:off x="6160148" y="2113757"/>
            <a:ext cx="276912" cy="306698"/>
          </a:xfrm>
          <a:prstGeom prst="straightConnector1">
            <a:avLst/>
          </a:prstGeom>
          <a:ln w="635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1" name="Oval 10"/>
          <p:cNvSpPr/>
          <p:nvPr/>
        </p:nvSpPr>
        <p:spPr>
          <a:xfrm>
            <a:off x="6020718" y="2395024"/>
            <a:ext cx="175098" cy="175098"/>
          </a:xfrm>
          <a:prstGeom prst="ellipse">
            <a:avLst/>
          </a:prstGeom>
          <a:ln w="19050">
            <a:solidFill>
              <a:srgbClr val="FF0000"/>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86804" y="1078190"/>
            <a:ext cx="1689796" cy="3962918"/>
          </a:xfrm>
          <a:prstGeom prst="rect">
            <a:avLst/>
          </a:prstGeom>
        </p:spPr>
      </p:pic>
    </p:spTree>
    <p:extLst>
      <p:ext uri="{BB962C8B-B14F-4D97-AF65-F5344CB8AC3E}">
        <p14:creationId xmlns:p14="http://schemas.microsoft.com/office/powerpoint/2010/main" val="40334129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32289" y="1424464"/>
            <a:ext cx="3508144" cy="3616644"/>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32289" y="1424464"/>
            <a:ext cx="3508144" cy="3616644"/>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86804" y="1078190"/>
            <a:ext cx="1689796" cy="3962918"/>
          </a:xfrm>
          <a:prstGeom prst="rect">
            <a:avLst/>
          </a:prstGeom>
        </p:spPr>
      </p:pic>
      <p:pic>
        <p:nvPicPr>
          <p:cNvPr id="3" name="Picture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586804" y="1078190"/>
            <a:ext cx="1689796" cy="3962918"/>
          </a:xfrm>
          <a:prstGeom prst="rect">
            <a:avLst/>
          </a:prstGeom>
        </p:spPr>
      </p:pic>
      <p:sp>
        <p:nvSpPr>
          <p:cNvPr id="2" name="Title 1"/>
          <p:cNvSpPr>
            <a:spLocks noGrp="1"/>
          </p:cNvSpPr>
          <p:nvPr>
            <p:ph type="title"/>
          </p:nvPr>
        </p:nvSpPr>
        <p:spPr/>
        <p:txBody>
          <a:bodyPr/>
          <a:lstStyle/>
          <a:p>
            <a:r>
              <a:rPr lang="en-US" dirty="0" smtClean="0"/>
              <a:t>Contact driven deformation</a:t>
            </a:r>
            <a:endParaRPr lang="en-CA" dirty="0"/>
          </a:p>
        </p:txBody>
      </p:sp>
      <p:sp>
        <p:nvSpPr>
          <p:cNvPr id="4" name="Slide Number Placeholder 3"/>
          <p:cNvSpPr>
            <a:spLocks noGrp="1"/>
          </p:cNvSpPr>
          <p:nvPr>
            <p:ph type="sldNum" sz="quarter" idx="12"/>
          </p:nvPr>
        </p:nvSpPr>
        <p:spPr/>
        <p:txBody>
          <a:bodyPr/>
          <a:lstStyle/>
          <a:p>
            <a:fld id="{E9DB1841-2D05-3E43-8E40-C4D0516F3E78}" type="slidenum">
              <a:rPr lang="en-US" smtClean="0"/>
              <a:t>24</a:t>
            </a:fld>
            <a:endParaRPr lang="en-US" dirty="0"/>
          </a:p>
        </p:txBody>
      </p:sp>
      <p:cxnSp>
        <p:nvCxnSpPr>
          <p:cNvPr id="9" name="Straight Arrow Connector 8"/>
          <p:cNvCxnSpPr/>
          <p:nvPr/>
        </p:nvCxnSpPr>
        <p:spPr>
          <a:xfrm flipV="1">
            <a:off x="6444319" y="1950720"/>
            <a:ext cx="353692" cy="96384"/>
          </a:xfrm>
          <a:prstGeom prst="straightConnector1">
            <a:avLst/>
          </a:prstGeom>
          <a:ln w="635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flipV="1">
            <a:off x="5533092" y="1935480"/>
            <a:ext cx="345256" cy="103847"/>
          </a:xfrm>
          <a:prstGeom prst="straightConnector1">
            <a:avLst/>
          </a:prstGeom>
          <a:ln w="635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2991950" y="3016956"/>
            <a:ext cx="431375" cy="85386"/>
          </a:xfrm>
          <a:prstGeom prst="straightConnector1">
            <a:avLst/>
          </a:prstGeom>
          <a:ln w="635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939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6"/>
                                        </p:tgtEl>
                                      </p:cBhvr>
                                    </p:animEffect>
                                    <p:set>
                                      <p:cBhvr>
                                        <p:cTn id="33" dur="1" fill="hold">
                                          <p:stCondLst>
                                            <p:cond delay="499"/>
                                          </p:stCondLst>
                                        </p:cTn>
                                        <p:tgtEl>
                                          <p:spTgt spid="6"/>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9"/>
                                        </p:tgtEl>
                                      </p:cBhvr>
                                    </p:animEffect>
                                    <p:set>
                                      <p:cBhvr>
                                        <p:cTn id="36" dur="1" fill="hold">
                                          <p:stCondLst>
                                            <p:cond delay="499"/>
                                          </p:stCondLst>
                                        </p:cTn>
                                        <p:tgtEl>
                                          <p:spTgt spid="9"/>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14"/>
                                        </p:tgtEl>
                                      </p:cBhvr>
                                    </p:animEffect>
                                    <p:set>
                                      <p:cBhvr>
                                        <p:cTn id="39" dur="1" fill="hold">
                                          <p:stCondLst>
                                            <p:cond delay="499"/>
                                          </p:stCondLst>
                                        </p:cTn>
                                        <p:tgtEl>
                                          <p:spTgt spid="14"/>
                                        </p:tgtEl>
                                        <p:attrNameLst>
                                          <p:attrName>style.visibility</p:attrName>
                                        </p:attrNameLst>
                                      </p:cBhvr>
                                      <p:to>
                                        <p:strVal val="hidden"/>
                                      </p:to>
                                    </p:set>
                                  </p:childTnLst>
                                </p:cTn>
                              </p:par>
                              <p:par>
                                <p:cTn id="40" presetID="10" presetClass="entr" presetSubtype="0" fill="hold"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95413" y="1332034"/>
            <a:ext cx="3463075" cy="3570180"/>
          </a:xfrm>
          <a:prstGeom prst="rect">
            <a:avLst/>
          </a:prstGeom>
        </p:spPr>
      </p:pic>
      <p:pic>
        <p:nvPicPr>
          <p:cNvPr id="17" name="Picture 1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45921" y="1197083"/>
            <a:ext cx="1637418" cy="3840083"/>
          </a:xfrm>
          <a:prstGeom prst="rect">
            <a:avLst/>
          </a:prstGeom>
        </p:spPr>
      </p:pic>
      <p:pic>
        <p:nvPicPr>
          <p:cNvPr id="13" name="Picture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95413" y="1332034"/>
            <a:ext cx="3463075" cy="3570180"/>
          </a:xfrm>
          <a:prstGeom prst="rect">
            <a:avLst/>
          </a:prstGeom>
        </p:spPr>
      </p:pic>
      <p:pic>
        <p:nvPicPr>
          <p:cNvPr id="16" name="Picture 1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645921" y="1197083"/>
            <a:ext cx="1637418" cy="3840083"/>
          </a:xfrm>
          <a:prstGeom prst="rect">
            <a:avLst/>
          </a:prstGeom>
        </p:spPr>
      </p:pic>
      <p:sp>
        <p:nvSpPr>
          <p:cNvPr id="2" name="Title 1"/>
          <p:cNvSpPr>
            <a:spLocks noGrp="1"/>
          </p:cNvSpPr>
          <p:nvPr>
            <p:ph type="title"/>
          </p:nvPr>
        </p:nvSpPr>
        <p:spPr/>
        <p:txBody>
          <a:bodyPr/>
          <a:lstStyle/>
          <a:p>
            <a:r>
              <a:rPr lang="en-US" dirty="0" smtClean="0"/>
              <a:t>Contact driven deformation</a:t>
            </a:r>
            <a:endParaRPr lang="en-CA" dirty="0"/>
          </a:p>
        </p:txBody>
      </p:sp>
      <p:sp>
        <p:nvSpPr>
          <p:cNvPr id="4" name="Slide Number Placeholder 3"/>
          <p:cNvSpPr>
            <a:spLocks noGrp="1"/>
          </p:cNvSpPr>
          <p:nvPr>
            <p:ph type="sldNum" sz="quarter" idx="12"/>
          </p:nvPr>
        </p:nvSpPr>
        <p:spPr/>
        <p:txBody>
          <a:bodyPr/>
          <a:lstStyle/>
          <a:p>
            <a:fld id="{E9DB1841-2D05-3E43-8E40-C4D0516F3E78}" type="slidenum">
              <a:rPr lang="en-US" smtClean="0"/>
              <a:t>25</a:t>
            </a:fld>
            <a:endParaRPr lang="en-US" dirty="0"/>
          </a:p>
        </p:txBody>
      </p:sp>
      <p:cxnSp>
        <p:nvCxnSpPr>
          <p:cNvPr id="9" name="Straight Arrow Connector 8"/>
          <p:cNvCxnSpPr/>
          <p:nvPr/>
        </p:nvCxnSpPr>
        <p:spPr>
          <a:xfrm flipV="1">
            <a:off x="5476079" y="1959926"/>
            <a:ext cx="353692" cy="40606"/>
          </a:xfrm>
          <a:prstGeom prst="straightConnector1">
            <a:avLst/>
          </a:prstGeom>
          <a:ln w="635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flipV="1">
            <a:off x="6388139" y="1938991"/>
            <a:ext cx="345255" cy="20303"/>
          </a:xfrm>
          <a:prstGeom prst="straightConnector1">
            <a:avLst/>
          </a:prstGeom>
          <a:ln w="635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2583180" y="3143811"/>
            <a:ext cx="396274" cy="0"/>
          </a:xfrm>
          <a:prstGeom prst="straightConnector1">
            <a:avLst/>
          </a:prstGeom>
          <a:ln w="63500">
            <a:solidFill>
              <a:srgbClr val="FF0000"/>
            </a:solidFill>
            <a:tailEnd type="triangle"/>
          </a:ln>
          <a:effectLst>
            <a:outerShdw blurRad="40000" dist="20000" dir="5400000" rotWithShape="0">
              <a:srgbClr val="000000"/>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3645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13"/>
                                        </p:tgtEl>
                                      </p:cBhvr>
                                    </p:animEffect>
                                    <p:set>
                                      <p:cBhvr>
                                        <p:cTn id="33" dur="1" fill="hold">
                                          <p:stCondLst>
                                            <p:cond delay="499"/>
                                          </p:stCondLst>
                                        </p:cTn>
                                        <p:tgtEl>
                                          <p:spTgt spid="13"/>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14"/>
                                        </p:tgtEl>
                                      </p:cBhvr>
                                    </p:animEffect>
                                    <p:set>
                                      <p:cBhvr>
                                        <p:cTn id="36" dur="1" fill="hold">
                                          <p:stCondLst>
                                            <p:cond delay="499"/>
                                          </p:stCondLst>
                                        </p:cTn>
                                        <p:tgtEl>
                                          <p:spTgt spid="14"/>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9"/>
                                        </p:tgtEl>
                                      </p:cBhvr>
                                    </p:animEffect>
                                    <p:set>
                                      <p:cBhvr>
                                        <p:cTn id="39" dur="1" fill="hold">
                                          <p:stCondLst>
                                            <p:cond delay="499"/>
                                          </p:stCondLst>
                                        </p:cTn>
                                        <p:tgtEl>
                                          <p:spTgt spid="9"/>
                                        </p:tgtEl>
                                        <p:attrNameLst>
                                          <p:attrName>style.visibility</p:attrName>
                                        </p:attrNameLst>
                                      </p:cBhvr>
                                      <p:to>
                                        <p:strVal val="hidden"/>
                                      </p:to>
                                    </p:set>
                                  </p:childTnLst>
                                </p:cTn>
                              </p:par>
                              <p:par>
                                <p:cTn id="40" presetID="10" presetClass="entr" presetSubtype="0"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Algorithm </a:t>
            </a:r>
            <a:endParaRPr lang="en-US" dirty="0"/>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4877033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776239" y="2319369"/>
            <a:ext cx="3848382" cy="23239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Deformation model</a:t>
            </a:r>
            <a:endParaRPr lang="en-US" dirty="0"/>
          </a:p>
        </p:txBody>
      </p:sp>
      <p:sp>
        <p:nvSpPr>
          <p:cNvPr id="3" name="Content Placeholder 2"/>
          <p:cNvSpPr>
            <a:spLocks noGrp="1"/>
          </p:cNvSpPr>
          <p:nvPr>
            <p:ph idx="1"/>
          </p:nvPr>
        </p:nvSpPr>
        <p:spPr/>
        <p:txBody>
          <a:bodyPr/>
          <a:lstStyle/>
          <a:p>
            <a:pPr marL="457200" indent="-457200">
              <a:buFont typeface="Arial" pitchFamily="34" charset="0"/>
              <a:buChar char="•"/>
            </a:pPr>
            <a:r>
              <a:rPr lang="en-US" dirty="0" smtClean="0"/>
              <a:t>Component-wise controller </a:t>
            </a:r>
            <a:r>
              <a:rPr lang="en-US" sz="2400" dirty="0" smtClean="0"/>
              <a:t>[Zheng et al. 2011]</a:t>
            </a:r>
            <a:endParaRPr lang="en-US" dirty="0" smtClean="0"/>
          </a:p>
          <a:p>
            <a:pPr marL="1200150" lvl="1" indent="-457200">
              <a:buFont typeface="Arial" pitchFamily="34" charset="0"/>
              <a:buChar char="•"/>
            </a:pPr>
            <a:r>
              <a:rPr lang="en-US" dirty="0" smtClean="0"/>
              <a:t>Cuboid</a:t>
            </a:r>
          </a:p>
          <a:p>
            <a:pPr marL="1200150" lvl="1" indent="-457200">
              <a:buFont typeface="Arial" pitchFamily="34" charset="0"/>
              <a:buChar char="•"/>
            </a:pPr>
            <a:r>
              <a:rPr lang="en-US" dirty="0" smtClean="0"/>
              <a:t>Cylinder </a:t>
            </a:r>
          </a:p>
          <a:p>
            <a:pPr marL="1200150" lvl="1" indent="-457200">
              <a:buFont typeface="Arial" pitchFamily="34" charset="0"/>
              <a:buChar char="•"/>
            </a:pPr>
            <a:r>
              <a:rPr lang="en-US" dirty="0" smtClean="0"/>
              <a:t>Generalized Cylinder</a:t>
            </a:r>
          </a:p>
        </p:txBody>
      </p:sp>
      <p:sp>
        <p:nvSpPr>
          <p:cNvPr id="4" name="Slide Number Placeholder 3"/>
          <p:cNvSpPr>
            <a:spLocks noGrp="1"/>
          </p:cNvSpPr>
          <p:nvPr>
            <p:ph type="sldNum" sz="quarter" idx="12"/>
          </p:nvPr>
        </p:nvSpPr>
        <p:spPr/>
        <p:txBody>
          <a:bodyPr/>
          <a:lstStyle/>
          <a:p>
            <a:fld id="{E9DB1841-2D05-3E43-8E40-C4D0516F3E78}" type="slidenum">
              <a:rPr lang="en-US" smtClean="0"/>
              <a:t>27</a:t>
            </a:fld>
            <a:endParaRPr lang="en-US" dirty="0"/>
          </a:p>
        </p:txBody>
      </p:sp>
      <p:cxnSp>
        <p:nvCxnSpPr>
          <p:cNvPr id="6" name="Straight Arrow Connector 5"/>
          <p:cNvCxnSpPr/>
          <p:nvPr/>
        </p:nvCxnSpPr>
        <p:spPr>
          <a:xfrm flipH="1">
            <a:off x="6167452" y="2532714"/>
            <a:ext cx="385748" cy="71293"/>
          </a:xfrm>
          <a:prstGeom prst="straightConnector1">
            <a:avLst/>
          </a:prstGeom>
          <a:ln w="635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H="1">
            <a:off x="8529652" y="3340434"/>
            <a:ext cx="385748" cy="71293"/>
          </a:xfrm>
          <a:prstGeom prst="straightConnector1">
            <a:avLst/>
          </a:prstGeom>
          <a:ln w="635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6982792" y="3965194"/>
            <a:ext cx="152400" cy="390652"/>
          </a:xfrm>
          <a:prstGeom prst="straightConnector1">
            <a:avLst/>
          </a:prstGeom>
          <a:ln w="635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561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3680618" y="1744207"/>
            <a:ext cx="5006184" cy="30230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80618" y="1744207"/>
            <a:ext cx="5006184" cy="3023058"/>
          </a:xfrm>
          <a:prstGeom prst="rect">
            <a:avLst/>
          </a:prstGeom>
          <a:noFill/>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80617" y="1744207"/>
            <a:ext cx="5006183" cy="3023058"/>
          </a:xfrm>
          <a:prstGeom prst="rect">
            <a:avLst/>
          </a:prstGeom>
          <a:noFill/>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80616" y="1744207"/>
            <a:ext cx="5006184" cy="3023057"/>
          </a:xfrm>
          <a:prstGeom prst="rect">
            <a:avLst/>
          </a:prstGeom>
          <a:noFill/>
        </p:spPr>
      </p:pic>
      <p:sp>
        <p:nvSpPr>
          <p:cNvPr id="2" name="Title 1"/>
          <p:cNvSpPr>
            <a:spLocks noGrp="1"/>
          </p:cNvSpPr>
          <p:nvPr>
            <p:ph type="title"/>
          </p:nvPr>
        </p:nvSpPr>
        <p:spPr/>
        <p:txBody>
          <a:bodyPr/>
          <a:lstStyle/>
          <a:p>
            <a:r>
              <a:rPr lang="en-US" dirty="0" smtClean="0"/>
              <a:t>Deformation model</a:t>
            </a:r>
            <a:endParaRPr lang="en-US" dirty="0"/>
          </a:p>
        </p:txBody>
      </p:sp>
      <p:sp>
        <p:nvSpPr>
          <p:cNvPr id="3" name="Content Placeholder 2"/>
          <p:cNvSpPr>
            <a:spLocks noGrp="1"/>
          </p:cNvSpPr>
          <p:nvPr>
            <p:ph idx="1"/>
          </p:nvPr>
        </p:nvSpPr>
        <p:spPr/>
        <p:txBody>
          <a:bodyPr/>
          <a:lstStyle/>
          <a:p>
            <a:pPr marL="457200" indent="-457200">
              <a:buFont typeface="Arial" pitchFamily="34" charset="0"/>
              <a:buChar char="•"/>
            </a:pPr>
            <a:r>
              <a:rPr lang="en-US" dirty="0" smtClean="0"/>
              <a:t>Structure </a:t>
            </a:r>
            <a:r>
              <a:rPr lang="en-US" dirty="0"/>
              <a:t>preserving</a:t>
            </a:r>
            <a:endParaRPr lang="en-US" dirty="0" smtClean="0"/>
          </a:p>
          <a:p>
            <a:pPr marL="1200150" lvl="1" indent="-457200">
              <a:buFont typeface="Arial" pitchFamily="34" charset="0"/>
              <a:buChar char="•"/>
            </a:pPr>
            <a:r>
              <a:rPr lang="en-US" dirty="0">
                <a:solidFill>
                  <a:schemeClr val="accent1"/>
                </a:solidFill>
              </a:rPr>
              <a:t>Symmetries </a:t>
            </a:r>
            <a:endParaRPr lang="en-US" dirty="0" smtClean="0"/>
          </a:p>
          <a:p>
            <a:pPr marL="1200150" lvl="1" indent="-457200">
              <a:buFont typeface="Arial" pitchFamily="34" charset="0"/>
              <a:buChar char="•"/>
            </a:pPr>
            <a:r>
              <a:rPr lang="en-US" dirty="0">
                <a:solidFill>
                  <a:srgbClr val="00B050"/>
                </a:solidFill>
              </a:rPr>
              <a:t>Point </a:t>
            </a:r>
            <a:r>
              <a:rPr lang="en-US" dirty="0" smtClean="0">
                <a:solidFill>
                  <a:srgbClr val="00B050"/>
                </a:solidFill>
              </a:rPr>
              <a:t>joints</a:t>
            </a:r>
            <a:endParaRPr lang="en-US" dirty="0" smtClean="0">
              <a:solidFill>
                <a:srgbClr val="FF0000"/>
              </a:solidFill>
            </a:endParaRPr>
          </a:p>
          <a:p>
            <a:pPr marL="1200150" lvl="1" indent="-457200">
              <a:buFont typeface="Arial" pitchFamily="34" charset="0"/>
              <a:buChar char="•"/>
            </a:pPr>
            <a:r>
              <a:rPr lang="en-US" dirty="0" smtClean="0">
                <a:solidFill>
                  <a:srgbClr val="FF0000"/>
                </a:solidFill>
              </a:rPr>
              <a:t>Line joints </a:t>
            </a:r>
          </a:p>
        </p:txBody>
      </p:sp>
      <p:sp>
        <p:nvSpPr>
          <p:cNvPr id="4" name="Slide Number Placeholder 3"/>
          <p:cNvSpPr>
            <a:spLocks noGrp="1"/>
          </p:cNvSpPr>
          <p:nvPr>
            <p:ph type="sldNum" sz="quarter" idx="12"/>
          </p:nvPr>
        </p:nvSpPr>
        <p:spPr/>
        <p:txBody>
          <a:bodyPr/>
          <a:lstStyle/>
          <a:p>
            <a:fld id="{E9DB1841-2D05-3E43-8E40-C4D0516F3E78}" type="slidenum">
              <a:rPr lang="en-US" smtClean="0"/>
              <a:t>28</a:t>
            </a:fld>
            <a:endParaRPr lang="en-US" dirty="0"/>
          </a:p>
        </p:txBody>
      </p:sp>
    </p:spTree>
    <p:extLst>
      <p:ext uri="{BB962C8B-B14F-4D97-AF65-F5344CB8AC3E}">
        <p14:creationId xmlns:p14="http://schemas.microsoft.com/office/powerpoint/2010/main" val="2009763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indent="-457200">
              <a:buFont typeface="Arial" pitchFamily="34" charset="0"/>
              <a:buChar char="•"/>
            </a:pPr>
            <a:r>
              <a:rPr lang="en-US" dirty="0"/>
              <a:t>Search </a:t>
            </a:r>
            <a:r>
              <a:rPr lang="en-US" dirty="0" smtClean="0"/>
              <a:t>space is huge</a:t>
            </a: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2094821"/>
            <a:ext cx="3116031" cy="2551488"/>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05638" y="2182970"/>
            <a:ext cx="2386832" cy="1793106"/>
          </a:xfrm>
          <a:prstGeom prst="rect">
            <a:avLst/>
          </a:prstGeom>
        </p:spPr>
      </p:pic>
      <p:sp>
        <p:nvSpPr>
          <p:cNvPr id="2" name="Title 1"/>
          <p:cNvSpPr>
            <a:spLocks noGrp="1"/>
          </p:cNvSpPr>
          <p:nvPr>
            <p:ph type="title"/>
          </p:nvPr>
        </p:nvSpPr>
        <p:spPr/>
        <p:txBody>
          <a:bodyPr/>
          <a:lstStyle/>
          <a:p>
            <a:r>
              <a:rPr lang="en-US" dirty="0"/>
              <a:t>Optimization problem</a:t>
            </a:r>
          </a:p>
        </p:txBody>
      </p:sp>
      <p:sp>
        <p:nvSpPr>
          <p:cNvPr id="4" name="Slide Number Placeholder 3"/>
          <p:cNvSpPr>
            <a:spLocks noGrp="1"/>
          </p:cNvSpPr>
          <p:nvPr>
            <p:ph type="sldNum" sz="quarter" idx="12"/>
          </p:nvPr>
        </p:nvSpPr>
        <p:spPr/>
        <p:txBody>
          <a:bodyPr/>
          <a:lstStyle/>
          <a:p>
            <a:fld id="{E9DB1841-2D05-3E43-8E40-C4D0516F3E78}" type="slidenum">
              <a:rPr lang="en-US" smtClean="0"/>
              <a:t>29</a:t>
            </a:fld>
            <a:endParaRPr lang="en-US" dirty="0"/>
          </a:p>
        </p:txBody>
      </p:sp>
      <p:sp>
        <p:nvSpPr>
          <p:cNvPr id="12" name="TextBox 10"/>
          <p:cNvSpPr txBox="1"/>
          <p:nvPr/>
        </p:nvSpPr>
        <p:spPr>
          <a:xfrm>
            <a:off x="2798266" y="4070915"/>
            <a:ext cx="1900340" cy="369332"/>
          </a:xfrm>
          <a:prstGeom prst="rect">
            <a:avLst/>
          </a:prstGeom>
          <a:noFill/>
        </p:spPr>
        <p:txBody>
          <a:bodyPr wrap="square" rtlCol="0">
            <a:spAutoFit/>
          </a:bodyPr>
          <a:lstStyle/>
          <a:p>
            <a:pPr algn="ctr"/>
            <a:r>
              <a:rPr lang="en-US" dirty="0" smtClean="0"/>
              <a:t>Translation</a:t>
            </a:r>
          </a:p>
        </p:txBody>
      </p:sp>
      <p:pic>
        <p:nvPicPr>
          <p:cNvPr id="13" name="Picture 3" descr="C:\Users\iaa7\Dropbox\SIGA@Singapore\Slides\Stackabilization\todo\dof03.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98606" y="2179205"/>
            <a:ext cx="2427446" cy="1823618"/>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3"/>
          <p:cNvSpPr txBox="1"/>
          <p:nvPr/>
        </p:nvSpPr>
        <p:spPr>
          <a:xfrm>
            <a:off x="4814052" y="4070915"/>
            <a:ext cx="1900340" cy="369332"/>
          </a:xfrm>
          <a:prstGeom prst="rect">
            <a:avLst/>
          </a:prstGeom>
          <a:noFill/>
        </p:spPr>
        <p:txBody>
          <a:bodyPr wrap="square" rtlCol="0">
            <a:spAutoFit/>
          </a:bodyPr>
          <a:lstStyle/>
          <a:p>
            <a:pPr algn="ctr"/>
            <a:r>
              <a:rPr lang="en-US" dirty="0" smtClean="0"/>
              <a:t>Rotation</a:t>
            </a:r>
          </a:p>
        </p:txBody>
      </p:sp>
      <p:sp>
        <p:nvSpPr>
          <p:cNvPr id="18" name="TextBox 14"/>
          <p:cNvSpPr txBox="1"/>
          <p:nvPr/>
        </p:nvSpPr>
        <p:spPr>
          <a:xfrm>
            <a:off x="6835807" y="4070915"/>
            <a:ext cx="1900340" cy="369332"/>
          </a:xfrm>
          <a:prstGeom prst="rect">
            <a:avLst/>
          </a:prstGeom>
          <a:noFill/>
        </p:spPr>
        <p:txBody>
          <a:bodyPr wrap="square" rtlCol="0">
            <a:spAutoFit/>
          </a:bodyPr>
          <a:lstStyle/>
          <a:p>
            <a:pPr algn="ctr"/>
            <a:r>
              <a:rPr lang="en-US" dirty="0" smtClean="0"/>
              <a:t>Scaling</a:t>
            </a:r>
          </a:p>
        </p:txBody>
      </p:sp>
      <p:pic>
        <p:nvPicPr>
          <p:cNvPr id="19" name="Picture 2" descr="C:\Users\iaa7\Dropbox\SIGA@Singapore\Slides\Stackabilization\todo\dof02.pn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6978202" y="2179205"/>
            <a:ext cx="1976422" cy="182361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5"/>
          <p:cNvSpPr txBox="1"/>
          <p:nvPr/>
        </p:nvSpPr>
        <p:spPr>
          <a:xfrm>
            <a:off x="379926" y="4531082"/>
            <a:ext cx="1900340" cy="400110"/>
          </a:xfrm>
          <a:prstGeom prst="rect">
            <a:avLst/>
          </a:prstGeom>
          <a:noFill/>
        </p:spPr>
        <p:txBody>
          <a:bodyPr wrap="square" rtlCol="0">
            <a:spAutoFit/>
          </a:bodyPr>
          <a:lstStyle/>
          <a:p>
            <a:pPr algn="ctr"/>
            <a:r>
              <a:rPr lang="en-US" sz="2000" dirty="0" smtClean="0"/>
              <a:t>Controller</a:t>
            </a:r>
            <a:endParaRPr lang="en-US" dirty="0" smtClean="0"/>
          </a:p>
        </p:txBody>
      </p:sp>
    </p:spTree>
    <p:extLst>
      <p:ext uri="{BB962C8B-B14F-4D97-AF65-F5344CB8AC3E}">
        <p14:creationId xmlns:p14="http://schemas.microsoft.com/office/powerpoint/2010/main" val="242434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smtClean="0"/>
              <a:t>Goal</a:t>
            </a:r>
            <a:r>
              <a:rPr lang="en-US" dirty="0" smtClean="0"/>
              <a:t>: </a:t>
            </a:r>
            <a:r>
              <a:rPr lang="en-US" dirty="0" err="1" smtClean="0"/>
              <a:t>stackabilize</a:t>
            </a:r>
            <a:r>
              <a:rPr lang="en-US" dirty="0" smtClean="0"/>
              <a:t> shapes</a:t>
            </a:r>
            <a:endParaRPr lang="en-US" strike="sngStrike" dirty="0"/>
          </a:p>
        </p:txBody>
      </p:sp>
      <p:sp>
        <p:nvSpPr>
          <p:cNvPr id="3" name="Slide Number Placeholder 2"/>
          <p:cNvSpPr>
            <a:spLocks noGrp="1"/>
          </p:cNvSpPr>
          <p:nvPr>
            <p:ph type="sldNum" sz="quarter" idx="12"/>
          </p:nvPr>
        </p:nvSpPr>
        <p:spPr/>
        <p:txBody>
          <a:bodyPr/>
          <a:lstStyle/>
          <a:p>
            <a:fld id="{E9DB1841-2D05-3E43-8E40-C4D0516F3E78}" type="slidenum">
              <a:rPr lang="en-US" smtClean="0"/>
              <a:t>3</a:t>
            </a:fld>
            <a:endParaRPr lang="en-US" dirty="0"/>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04898" y="1502009"/>
            <a:ext cx="3015189" cy="3152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0" y="1518521"/>
            <a:ext cx="3243263" cy="3136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Arrow Connector 7"/>
          <p:cNvCxnSpPr/>
          <p:nvPr/>
        </p:nvCxnSpPr>
        <p:spPr>
          <a:xfrm>
            <a:off x="4120087" y="2953032"/>
            <a:ext cx="772792" cy="0"/>
          </a:xfrm>
          <a:prstGeom prst="straightConnector1">
            <a:avLst/>
          </a:prstGeom>
          <a:ln w="635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6331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Optimization problem</a:t>
            </a:r>
            <a:endParaRPr lang="en-US" dirty="0"/>
          </a:p>
        </p:txBody>
      </p:sp>
      <p:sp>
        <p:nvSpPr>
          <p:cNvPr id="3" name="Content Placeholder 2"/>
          <p:cNvSpPr>
            <a:spLocks noGrp="1"/>
          </p:cNvSpPr>
          <p:nvPr>
            <p:ph idx="1"/>
          </p:nvPr>
        </p:nvSpPr>
        <p:spPr/>
        <p:txBody>
          <a:bodyPr/>
          <a:lstStyle/>
          <a:p>
            <a:pPr marL="457200" indent="-457200">
              <a:buFont typeface="Arial" pitchFamily="34" charset="0"/>
              <a:buChar char="•"/>
            </a:pPr>
            <a:r>
              <a:rPr lang="en-US" dirty="0" smtClean="0"/>
              <a:t>Find the best shape deformation</a:t>
            </a:r>
          </a:p>
          <a:p>
            <a:pPr marL="1200150" lvl="1" indent="-457200">
              <a:buFont typeface="Arial" pitchFamily="34" charset="0"/>
              <a:buChar char="•"/>
            </a:pPr>
            <a:r>
              <a:rPr lang="en-US" sz="2400" dirty="0" smtClean="0">
                <a:solidFill>
                  <a:schemeClr val="tx1">
                    <a:lumMod val="50000"/>
                    <a:lumOff val="50000"/>
                  </a:schemeClr>
                </a:solidFill>
              </a:rPr>
              <a:t>Improves the stackability</a:t>
            </a:r>
          </a:p>
          <a:p>
            <a:pPr marL="1200150" lvl="1" indent="-457200">
              <a:buFont typeface="Arial" pitchFamily="34" charset="0"/>
              <a:buChar char="•"/>
            </a:pPr>
            <a:r>
              <a:rPr lang="en-US" sz="2400" dirty="0" smtClean="0">
                <a:solidFill>
                  <a:schemeClr val="tx1">
                    <a:lumMod val="50000"/>
                    <a:lumOff val="50000"/>
                  </a:schemeClr>
                </a:solidFill>
              </a:rPr>
              <a:t>Preserves shape structure and minimizes distortion</a:t>
            </a:r>
            <a:endParaRPr lang="en-US" sz="2400" dirty="0">
              <a:solidFill>
                <a:schemeClr val="tx1">
                  <a:lumMod val="50000"/>
                  <a:lumOff val="50000"/>
                </a:schemeClr>
              </a:solidFill>
            </a:endParaRPr>
          </a:p>
        </p:txBody>
      </p:sp>
      <p:sp>
        <p:nvSpPr>
          <p:cNvPr id="4" name="Slide Number Placeholder 3"/>
          <p:cNvSpPr>
            <a:spLocks noGrp="1"/>
          </p:cNvSpPr>
          <p:nvPr>
            <p:ph type="sldNum" sz="quarter" idx="12"/>
          </p:nvPr>
        </p:nvSpPr>
        <p:spPr/>
        <p:txBody>
          <a:bodyPr/>
          <a:lstStyle/>
          <a:p>
            <a:fld id="{E9DB1841-2D05-3E43-8E40-C4D0516F3E78}" type="slidenum">
              <a:rPr lang="en-US" smtClean="0"/>
              <a:t>30</a:t>
            </a:fld>
            <a:endParaRPr lang="en-US"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19432" y="3133347"/>
            <a:ext cx="6595675" cy="449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a:off x="2676147" y="3127039"/>
            <a:ext cx="1580756" cy="462037"/>
          </a:xfrm>
          <a:prstGeom prst="round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7" name="Straight Arrow Connector 6"/>
          <p:cNvCxnSpPr/>
          <p:nvPr/>
        </p:nvCxnSpPr>
        <p:spPr>
          <a:xfrm flipV="1">
            <a:off x="3382433" y="3657038"/>
            <a:ext cx="0" cy="411041"/>
          </a:xfrm>
          <a:prstGeom prst="straightConnector1">
            <a:avLst/>
          </a:prstGeom>
          <a:ln w="635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493407" y="4152555"/>
            <a:ext cx="1778051" cy="369332"/>
          </a:xfrm>
          <a:prstGeom prst="rect">
            <a:avLst/>
          </a:prstGeom>
          <a:noFill/>
        </p:spPr>
        <p:txBody>
          <a:bodyPr wrap="none" rtlCol="0">
            <a:spAutoFit/>
          </a:bodyPr>
          <a:lstStyle/>
          <a:p>
            <a:r>
              <a:rPr lang="en-US" dirty="0" smtClean="0"/>
              <a:t>Shape distortion</a:t>
            </a:r>
            <a:endParaRPr lang="en-US" dirty="0"/>
          </a:p>
        </p:txBody>
      </p:sp>
      <p:sp>
        <p:nvSpPr>
          <p:cNvPr id="10" name="Rounded Rectangle 9"/>
          <p:cNvSpPr/>
          <p:nvPr/>
        </p:nvSpPr>
        <p:spPr>
          <a:xfrm>
            <a:off x="5762821" y="3120732"/>
            <a:ext cx="1852285" cy="462037"/>
          </a:xfrm>
          <a:prstGeom prst="round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1" name="Straight Arrow Connector 10"/>
          <p:cNvCxnSpPr/>
          <p:nvPr/>
        </p:nvCxnSpPr>
        <p:spPr>
          <a:xfrm flipV="1">
            <a:off x="6692921" y="3657038"/>
            <a:ext cx="0" cy="404737"/>
          </a:xfrm>
          <a:prstGeom prst="straightConnector1">
            <a:avLst/>
          </a:prstGeom>
          <a:ln w="635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590205" y="4152555"/>
            <a:ext cx="2205432" cy="369332"/>
          </a:xfrm>
          <a:prstGeom prst="rect">
            <a:avLst/>
          </a:prstGeom>
          <a:noFill/>
        </p:spPr>
        <p:txBody>
          <a:bodyPr wrap="square" rtlCol="0">
            <a:spAutoFit/>
          </a:bodyPr>
          <a:lstStyle/>
          <a:p>
            <a:r>
              <a:rPr lang="en-US" dirty="0" smtClean="0"/>
              <a:t>Stackability improved</a:t>
            </a:r>
            <a:endParaRPr lang="en-US" dirty="0"/>
          </a:p>
        </p:txBody>
      </p:sp>
    </p:spTree>
    <p:extLst>
      <p:ext uri="{BB962C8B-B14F-4D97-AF65-F5344CB8AC3E}">
        <p14:creationId xmlns:p14="http://schemas.microsoft.com/office/powerpoint/2010/main" val="216981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0" grpId="0" animBg="1"/>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Optimization </a:t>
            </a:r>
            <a:endParaRPr lang="en-CA" dirty="0"/>
          </a:p>
        </p:txBody>
      </p:sp>
      <p:sp>
        <p:nvSpPr>
          <p:cNvPr id="3" name="Content Placeholder 2"/>
          <p:cNvSpPr>
            <a:spLocks noGrp="1"/>
          </p:cNvSpPr>
          <p:nvPr>
            <p:ph idx="1"/>
          </p:nvPr>
        </p:nvSpPr>
        <p:spPr/>
        <p:txBody>
          <a:bodyPr/>
          <a:lstStyle/>
          <a:p>
            <a:pPr marL="457200" indent="-457200">
              <a:buFont typeface="Arial" pitchFamily="34" charset="0"/>
              <a:buChar char="•"/>
            </a:pPr>
            <a:r>
              <a:rPr lang="en-US" dirty="0" smtClean="0"/>
              <a:t>Greedy approach</a:t>
            </a:r>
            <a:endParaRPr lang="en-US" dirty="0"/>
          </a:p>
        </p:txBody>
      </p:sp>
      <p:sp>
        <p:nvSpPr>
          <p:cNvPr id="4" name="Slide Number Placeholder 3"/>
          <p:cNvSpPr>
            <a:spLocks noGrp="1"/>
          </p:cNvSpPr>
          <p:nvPr>
            <p:ph type="sldNum" sz="quarter" idx="12"/>
          </p:nvPr>
        </p:nvSpPr>
        <p:spPr/>
        <p:txBody>
          <a:bodyPr/>
          <a:lstStyle/>
          <a:p>
            <a:fld id="{E9DB1841-2D05-3E43-8E40-C4D0516F3E78}" type="slidenum">
              <a:rPr lang="en-US" smtClean="0"/>
              <a:t>31</a:t>
            </a:fld>
            <a:endParaRPr lang="en-US" dirty="0"/>
          </a:p>
        </p:txBody>
      </p:sp>
      <p:cxnSp>
        <p:nvCxnSpPr>
          <p:cNvPr id="102" name="直接箭头连接符 40"/>
          <p:cNvCxnSpPr>
            <a:endCxn id="101" idx="1"/>
          </p:cNvCxnSpPr>
          <p:nvPr/>
        </p:nvCxnSpPr>
        <p:spPr>
          <a:xfrm>
            <a:off x="6565040" y="3514436"/>
            <a:ext cx="648945" cy="0"/>
          </a:xfrm>
          <a:prstGeom prst="straightConnector1">
            <a:avLst/>
          </a:prstGeom>
          <a:ln w="50800">
            <a:solidFill>
              <a:schemeClr val="tx1">
                <a:lumMod val="75000"/>
                <a:lumOff val="25000"/>
              </a:schemeClr>
            </a:solidFill>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13" name="直接箭头连接符 40"/>
          <p:cNvCxnSpPr>
            <a:stCxn id="8" idx="1"/>
          </p:cNvCxnSpPr>
          <p:nvPr/>
        </p:nvCxnSpPr>
        <p:spPr>
          <a:xfrm flipH="1" flipV="1">
            <a:off x="2982439" y="3848695"/>
            <a:ext cx="386473" cy="282098"/>
          </a:xfrm>
          <a:prstGeom prst="straightConnector1">
            <a:avLst/>
          </a:prstGeom>
          <a:ln w="50800">
            <a:solidFill>
              <a:schemeClr val="tx1">
                <a:lumMod val="75000"/>
                <a:lumOff val="25000"/>
              </a:schemeClr>
            </a:solidFill>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43" name="直接箭头连接符 40"/>
          <p:cNvCxnSpPr>
            <a:endCxn id="18" idx="1"/>
          </p:cNvCxnSpPr>
          <p:nvPr/>
        </p:nvCxnSpPr>
        <p:spPr>
          <a:xfrm flipV="1">
            <a:off x="2982439" y="3284898"/>
            <a:ext cx="386473" cy="282766"/>
          </a:xfrm>
          <a:prstGeom prst="straightConnector1">
            <a:avLst/>
          </a:prstGeom>
          <a:ln w="50800">
            <a:solidFill>
              <a:schemeClr val="tx1">
                <a:lumMod val="75000"/>
                <a:lumOff val="25000"/>
              </a:schemeClr>
            </a:solidFill>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94" name="直接箭头连接符 40"/>
          <p:cNvCxnSpPr>
            <a:stCxn id="18" idx="3"/>
            <a:endCxn id="88" idx="1"/>
          </p:cNvCxnSpPr>
          <p:nvPr/>
        </p:nvCxnSpPr>
        <p:spPr>
          <a:xfrm>
            <a:off x="4727340" y="3284898"/>
            <a:ext cx="394709" cy="224583"/>
          </a:xfrm>
          <a:prstGeom prst="straightConnector1">
            <a:avLst/>
          </a:prstGeom>
          <a:ln w="50800">
            <a:solidFill>
              <a:schemeClr val="tx1">
                <a:lumMod val="75000"/>
                <a:lumOff val="25000"/>
              </a:schemeClr>
            </a:solidFill>
            <a:headEnd type="none" w="med" len="med"/>
            <a:tailEnd type="triangle" w="med" len="med"/>
          </a:ln>
        </p:spPr>
        <p:style>
          <a:lnRef idx="3">
            <a:schemeClr val="dk1"/>
          </a:lnRef>
          <a:fillRef idx="0">
            <a:schemeClr val="dk1"/>
          </a:fillRef>
          <a:effectRef idx="2">
            <a:schemeClr val="dk1"/>
          </a:effectRef>
          <a:fontRef idx="minor">
            <a:schemeClr val="tx1"/>
          </a:fontRef>
        </p:style>
      </p:cxnSp>
      <p:sp>
        <p:nvSpPr>
          <p:cNvPr id="7" name="对角圆角矩形 38"/>
          <p:cNvSpPr/>
          <p:nvPr/>
        </p:nvSpPr>
        <p:spPr>
          <a:xfrm>
            <a:off x="1751585" y="2191345"/>
            <a:ext cx="1230854" cy="447430"/>
          </a:xfrm>
          <a:prstGeom prst="round2DiagRect">
            <a:avLst>
              <a:gd name="adj1" fmla="val 37967"/>
              <a:gd name="adj2" fmla="val 0"/>
            </a:avLst>
          </a:prstGeom>
          <a:solidFill>
            <a:srgbClr val="FFC000"/>
          </a:solidFill>
          <a:ln>
            <a:noFill/>
          </a:ln>
        </p:spPr>
        <p:style>
          <a:lnRef idx="1">
            <a:schemeClr val="accent5"/>
          </a:lnRef>
          <a:fillRef idx="2">
            <a:schemeClr val="accent5"/>
          </a:fillRef>
          <a:effectRef idx="1">
            <a:schemeClr val="accent5"/>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altLang="zh-CN" sz="1400" dirty="0" smtClean="0">
                <a:latin typeface="Calibri" pitchFamily="34" charset="0"/>
                <a:cs typeface="Calibri" pitchFamily="34" charset="0"/>
              </a:rPr>
              <a:t>Input</a:t>
            </a:r>
            <a:endParaRPr lang="zh-CN" altLang="en-US" sz="1400" dirty="0">
              <a:latin typeface="Calibri" pitchFamily="34" charset="0"/>
              <a:cs typeface="Calibri" pitchFamily="34" charset="0"/>
            </a:endParaRPr>
          </a:p>
        </p:txBody>
      </p:sp>
      <p:sp>
        <p:nvSpPr>
          <p:cNvPr id="8" name="圆角矩形 45"/>
          <p:cNvSpPr/>
          <p:nvPr/>
        </p:nvSpPr>
        <p:spPr>
          <a:xfrm>
            <a:off x="3368912" y="3908745"/>
            <a:ext cx="1358428" cy="444097"/>
          </a:xfrm>
          <a:prstGeom prst="roundRect">
            <a:avLst/>
          </a:prstGeom>
          <a:solidFill>
            <a:srgbClr val="FF8989"/>
          </a:solidFill>
          <a:ln>
            <a:noFill/>
          </a:ln>
        </p:spPr>
        <p:style>
          <a:lnRef idx="1">
            <a:schemeClr val="accent5"/>
          </a:lnRef>
          <a:fillRef idx="2">
            <a:schemeClr val="accent5"/>
          </a:fillRef>
          <a:effectRef idx="1">
            <a:schemeClr val="accent5"/>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altLang="zh-CN" sz="1400" dirty="0" smtClean="0">
                <a:latin typeface="Calibri" pitchFamily="34" charset="0"/>
                <a:cs typeface="Calibri" pitchFamily="34" charset="0"/>
              </a:rPr>
              <a:t>Contact driven deformation</a:t>
            </a:r>
            <a:endParaRPr lang="zh-CN" altLang="en-US" sz="1400" dirty="0">
              <a:latin typeface="Calibri" pitchFamily="34" charset="0"/>
              <a:cs typeface="Calibri" pitchFamily="34" charset="0"/>
            </a:endParaRPr>
          </a:p>
        </p:txBody>
      </p:sp>
      <p:cxnSp>
        <p:nvCxnSpPr>
          <p:cNvPr id="9" name="直接箭头连接符 40"/>
          <p:cNvCxnSpPr>
            <a:stCxn id="7" idx="1"/>
            <a:endCxn id="24" idx="0"/>
          </p:cNvCxnSpPr>
          <p:nvPr/>
        </p:nvCxnSpPr>
        <p:spPr>
          <a:xfrm>
            <a:off x="2367012" y="2638775"/>
            <a:ext cx="0" cy="875662"/>
          </a:xfrm>
          <a:prstGeom prst="straightConnector1">
            <a:avLst/>
          </a:prstGeom>
          <a:ln w="50800">
            <a:solidFill>
              <a:schemeClr val="tx1">
                <a:lumMod val="75000"/>
                <a:lumOff val="25000"/>
              </a:schemeClr>
            </a:solidFill>
            <a:headEnd type="none" w="med" len="med"/>
            <a:tailEnd type="triangle" w="med" len="med"/>
          </a:ln>
        </p:spPr>
        <p:style>
          <a:lnRef idx="3">
            <a:schemeClr val="dk1"/>
          </a:lnRef>
          <a:fillRef idx="0">
            <a:schemeClr val="dk1"/>
          </a:fillRef>
          <a:effectRef idx="2">
            <a:schemeClr val="dk1"/>
          </a:effectRef>
          <a:fontRef idx="minor">
            <a:schemeClr val="tx1"/>
          </a:fontRef>
        </p:style>
      </p:cxnSp>
      <p:sp>
        <p:nvSpPr>
          <p:cNvPr id="18" name="圆角矩形 45"/>
          <p:cNvSpPr/>
          <p:nvPr/>
        </p:nvSpPr>
        <p:spPr>
          <a:xfrm>
            <a:off x="3368912" y="3055357"/>
            <a:ext cx="1358428" cy="459081"/>
          </a:xfrm>
          <a:prstGeom prst="roundRect">
            <a:avLst/>
          </a:prstGeom>
          <a:solidFill>
            <a:srgbClr val="64FF64"/>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defTabSz="914400"/>
            <a:r>
              <a:rPr lang="en-US" altLang="zh-CN" sz="1600" dirty="0">
                <a:latin typeface="Calibri" pitchFamily="34" charset="0"/>
                <a:cs typeface="Calibri" pitchFamily="34" charset="0"/>
              </a:rPr>
              <a:t>Best candidate</a:t>
            </a:r>
            <a:endParaRPr lang="zh-CN" altLang="en-US" sz="1600" dirty="0">
              <a:latin typeface="Calibri" pitchFamily="34" charset="0"/>
              <a:cs typeface="Calibri" pitchFamily="34" charset="0"/>
            </a:endParaRPr>
          </a:p>
        </p:txBody>
      </p:sp>
      <p:sp>
        <p:nvSpPr>
          <p:cNvPr id="24" name="圆角矩形 45"/>
          <p:cNvSpPr/>
          <p:nvPr/>
        </p:nvSpPr>
        <p:spPr>
          <a:xfrm>
            <a:off x="1751585" y="3514438"/>
            <a:ext cx="1230855" cy="372065"/>
          </a:xfrm>
          <a:prstGeom prst="roundRect">
            <a:avLst/>
          </a:prstGeom>
          <a:solidFill>
            <a:srgbClr val="AFFFAF"/>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defTabSz="914400"/>
            <a:r>
              <a:rPr lang="en-US" altLang="zh-CN" sz="1400" dirty="0" smtClean="0">
                <a:latin typeface="Calibri" pitchFamily="34" charset="0"/>
                <a:cs typeface="Calibri" pitchFamily="34" charset="0"/>
              </a:rPr>
              <a:t>Candidates</a:t>
            </a:r>
            <a:endParaRPr lang="zh-CN" altLang="en-US" sz="1400" dirty="0">
              <a:latin typeface="Calibri" pitchFamily="34" charset="0"/>
              <a:cs typeface="Calibri" pitchFamily="34" charset="0"/>
            </a:endParaRPr>
          </a:p>
        </p:txBody>
      </p:sp>
      <p:sp>
        <p:nvSpPr>
          <p:cNvPr id="88" name="Flowchart: Decision 16"/>
          <p:cNvSpPr/>
          <p:nvPr/>
        </p:nvSpPr>
        <p:spPr>
          <a:xfrm>
            <a:off x="5122049" y="3137415"/>
            <a:ext cx="1655129" cy="744132"/>
          </a:xfrm>
          <a:prstGeom prst="flowChartDecision">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Target is met?</a:t>
            </a:r>
            <a:endParaRPr lang="en-CA" sz="1600" dirty="0">
              <a:solidFill>
                <a:schemeClr val="tx1"/>
              </a:solidFill>
            </a:endParaRPr>
          </a:p>
        </p:txBody>
      </p:sp>
      <p:cxnSp>
        <p:nvCxnSpPr>
          <p:cNvPr id="100" name="Elbow Connector 18"/>
          <p:cNvCxnSpPr>
            <a:stCxn id="88" idx="2"/>
            <a:endCxn id="8" idx="3"/>
          </p:cNvCxnSpPr>
          <p:nvPr/>
        </p:nvCxnSpPr>
        <p:spPr>
          <a:xfrm rot="5400000">
            <a:off x="5213854" y="3395033"/>
            <a:ext cx="249247" cy="1222274"/>
          </a:xfrm>
          <a:prstGeom prst="bentConnector2">
            <a:avLst/>
          </a:prstGeom>
          <a:ln w="50800">
            <a:solidFill>
              <a:schemeClr val="tx1">
                <a:lumMod val="75000"/>
                <a:lumOff val="25000"/>
              </a:schemeClr>
            </a:solidFill>
            <a:headEnd type="none" w="med" len="med"/>
            <a:tailEnd type="triangle" w="med" len="med"/>
          </a:ln>
        </p:spPr>
        <p:style>
          <a:lnRef idx="3">
            <a:schemeClr val="dk1"/>
          </a:lnRef>
          <a:fillRef idx="0">
            <a:schemeClr val="dk1"/>
          </a:fillRef>
          <a:effectRef idx="2">
            <a:schemeClr val="dk1"/>
          </a:effectRef>
          <a:fontRef idx="minor">
            <a:schemeClr val="tx1"/>
          </a:fontRef>
        </p:style>
      </p:cxnSp>
      <p:sp>
        <p:nvSpPr>
          <p:cNvPr id="101" name="Flowchart: Terminator 19"/>
          <p:cNvSpPr/>
          <p:nvPr/>
        </p:nvSpPr>
        <p:spPr>
          <a:xfrm>
            <a:off x="7213985" y="3371984"/>
            <a:ext cx="804850" cy="284904"/>
          </a:xfrm>
          <a:prstGeom prst="flowChartTerminator">
            <a:avLst/>
          </a:prstGeom>
          <a:solidFill>
            <a:srgbClr val="99CC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Output</a:t>
            </a:r>
            <a:endParaRPr lang="en-CA" sz="1400" dirty="0">
              <a:solidFill>
                <a:schemeClr val="tx1"/>
              </a:solidFill>
            </a:endParaRPr>
          </a:p>
        </p:txBody>
      </p:sp>
      <p:sp>
        <p:nvSpPr>
          <p:cNvPr id="115" name="TextBox 21"/>
          <p:cNvSpPr txBox="1"/>
          <p:nvPr/>
        </p:nvSpPr>
        <p:spPr>
          <a:xfrm>
            <a:off x="6709898" y="3220739"/>
            <a:ext cx="409954" cy="251699"/>
          </a:xfrm>
          <a:prstGeom prst="rect">
            <a:avLst/>
          </a:prstGeom>
          <a:noFill/>
        </p:spPr>
        <p:txBody>
          <a:bodyPr wrap="none" rtlCol="0">
            <a:spAutoFit/>
          </a:bodyPr>
          <a:lstStyle/>
          <a:p>
            <a:r>
              <a:rPr lang="en-US" sz="1400" b="1" dirty="0">
                <a:solidFill>
                  <a:srgbClr val="FF0000"/>
                </a:solidFill>
              </a:rPr>
              <a:t>Y</a:t>
            </a:r>
            <a:r>
              <a:rPr lang="en-US" sz="1400" b="1" dirty="0" smtClean="0">
                <a:solidFill>
                  <a:srgbClr val="FF0000"/>
                </a:solidFill>
              </a:rPr>
              <a:t>es</a:t>
            </a:r>
            <a:endParaRPr lang="en-CA" sz="1400" b="1" dirty="0">
              <a:solidFill>
                <a:srgbClr val="FF0000"/>
              </a:solidFill>
            </a:endParaRPr>
          </a:p>
        </p:txBody>
      </p:sp>
      <p:sp>
        <p:nvSpPr>
          <p:cNvPr id="116" name="TextBox 22"/>
          <p:cNvSpPr txBox="1"/>
          <p:nvPr/>
        </p:nvSpPr>
        <p:spPr>
          <a:xfrm>
            <a:off x="5145434" y="3862943"/>
            <a:ext cx="385161" cy="251699"/>
          </a:xfrm>
          <a:prstGeom prst="rect">
            <a:avLst/>
          </a:prstGeom>
          <a:noFill/>
        </p:spPr>
        <p:txBody>
          <a:bodyPr wrap="none" rtlCol="0">
            <a:spAutoFit/>
          </a:bodyPr>
          <a:lstStyle/>
          <a:p>
            <a:r>
              <a:rPr lang="en-US" sz="1400" b="1" dirty="0">
                <a:solidFill>
                  <a:srgbClr val="FF0000"/>
                </a:solidFill>
              </a:rPr>
              <a:t>N</a:t>
            </a:r>
            <a:r>
              <a:rPr lang="en-US" sz="1400" b="1" dirty="0" smtClean="0">
                <a:solidFill>
                  <a:srgbClr val="FF0000"/>
                </a:solidFill>
              </a:rPr>
              <a:t>o</a:t>
            </a:r>
            <a:endParaRPr lang="en-CA" sz="1400" b="1" dirty="0">
              <a:solidFill>
                <a:srgbClr val="FF0000"/>
              </a:solidFill>
            </a:endParaRPr>
          </a:p>
        </p:txBody>
      </p:sp>
      <p:sp>
        <p:nvSpPr>
          <p:cNvPr id="119" name="对角圆角矩形 38"/>
          <p:cNvSpPr/>
          <p:nvPr/>
        </p:nvSpPr>
        <p:spPr>
          <a:xfrm>
            <a:off x="5334185" y="2191345"/>
            <a:ext cx="1230854" cy="447430"/>
          </a:xfrm>
          <a:prstGeom prst="round2DiagRect">
            <a:avLst>
              <a:gd name="adj1" fmla="val 37967"/>
              <a:gd name="adj2" fmla="val 0"/>
            </a:avLst>
          </a:prstGeom>
          <a:solidFill>
            <a:srgbClr val="FFC000"/>
          </a:solidFill>
          <a:ln>
            <a:noFill/>
          </a:ln>
        </p:spPr>
        <p:style>
          <a:lnRef idx="1">
            <a:schemeClr val="accent5"/>
          </a:lnRef>
          <a:fillRef idx="2">
            <a:schemeClr val="accent5"/>
          </a:fillRef>
          <a:effectRef idx="1">
            <a:schemeClr val="accent5"/>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altLang="zh-CN" sz="1400" dirty="0" smtClean="0">
                <a:latin typeface="Calibri" pitchFamily="34" charset="0"/>
                <a:cs typeface="Calibri" pitchFamily="34" charset="0"/>
              </a:rPr>
              <a:t>Target stackability</a:t>
            </a:r>
            <a:endParaRPr lang="zh-CN" altLang="en-US" sz="1400" dirty="0">
              <a:latin typeface="Calibri" pitchFamily="34" charset="0"/>
              <a:cs typeface="Calibri" pitchFamily="34" charset="0"/>
            </a:endParaRPr>
          </a:p>
        </p:txBody>
      </p:sp>
      <p:cxnSp>
        <p:nvCxnSpPr>
          <p:cNvPr id="120" name="直接箭头连接符 40"/>
          <p:cNvCxnSpPr>
            <a:stCxn id="119" idx="1"/>
            <a:endCxn id="88" idx="0"/>
          </p:cNvCxnSpPr>
          <p:nvPr/>
        </p:nvCxnSpPr>
        <p:spPr>
          <a:xfrm>
            <a:off x="5949613" y="2638775"/>
            <a:ext cx="1" cy="498639"/>
          </a:xfrm>
          <a:prstGeom prst="straightConnector1">
            <a:avLst/>
          </a:prstGeom>
          <a:ln w="50800">
            <a:solidFill>
              <a:schemeClr val="tx1">
                <a:lumMod val="75000"/>
                <a:lumOff val="25000"/>
              </a:schemeClr>
            </a:solidFill>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30" name="Straight Connector 26"/>
          <p:cNvCxnSpPr/>
          <p:nvPr/>
        </p:nvCxnSpPr>
        <p:spPr>
          <a:xfrm>
            <a:off x="1550772" y="2839421"/>
            <a:ext cx="5334714" cy="0"/>
          </a:xfrm>
          <a:prstGeom prst="line">
            <a:avLst/>
          </a:prstGeom>
          <a:ln w="19050">
            <a:solidFill>
              <a:schemeClr val="tx1">
                <a:lumMod val="65000"/>
                <a:lumOff val="35000"/>
              </a:schemeClr>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5785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animBg="1"/>
      <p:bldP spid="24" grpId="0" animBg="1"/>
      <p:bldP spid="88" grpId="0" animBg="1"/>
      <p:bldP spid="101" grpId="0" animBg="1"/>
      <p:bldP spid="115" grpId="0"/>
      <p:bldP spid="1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381" y="457200"/>
            <a:ext cx="6095238" cy="4579048"/>
          </a:xfrm>
          <a:prstGeom prst="rect">
            <a:avLst/>
          </a:prstGeom>
        </p:spPr>
      </p:pic>
      <p:sp>
        <p:nvSpPr>
          <p:cNvPr id="2" name="Title 1"/>
          <p:cNvSpPr>
            <a:spLocks noGrp="1"/>
          </p:cNvSpPr>
          <p:nvPr>
            <p:ph type="title"/>
          </p:nvPr>
        </p:nvSpPr>
        <p:spPr/>
        <p:txBody>
          <a:bodyPr/>
          <a:lstStyle/>
          <a:p>
            <a:r>
              <a:rPr lang="en-US" dirty="0" smtClean="0"/>
              <a:t>Optimization </a:t>
            </a:r>
            <a:endParaRPr lang="en-US" dirty="0"/>
          </a:p>
        </p:txBody>
      </p:sp>
      <p:sp>
        <p:nvSpPr>
          <p:cNvPr id="4" name="Slide Number Placeholder 3"/>
          <p:cNvSpPr>
            <a:spLocks noGrp="1"/>
          </p:cNvSpPr>
          <p:nvPr>
            <p:ph type="sldNum" sz="quarter" idx="12"/>
          </p:nvPr>
        </p:nvSpPr>
        <p:spPr/>
        <p:txBody>
          <a:bodyPr/>
          <a:lstStyle/>
          <a:p>
            <a:fld id="{E9DB1841-2D05-3E43-8E40-C4D0516F3E78}" type="slidenum">
              <a:rPr lang="en-US" smtClean="0"/>
              <a:t>32</a:t>
            </a:fld>
            <a:endParaRPr lang="en-US" dirty="0"/>
          </a:p>
        </p:txBody>
      </p:sp>
    </p:spTree>
    <p:extLst>
      <p:ext uri="{BB962C8B-B14F-4D97-AF65-F5344CB8AC3E}">
        <p14:creationId xmlns:p14="http://schemas.microsoft.com/office/powerpoint/2010/main" val="2297503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524381" y="459555"/>
            <a:ext cx="6095239" cy="4579048"/>
          </a:xfrm>
        </p:spPr>
      </p:pic>
      <p:sp>
        <p:nvSpPr>
          <p:cNvPr id="2" name="Title 1"/>
          <p:cNvSpPr>
            <a:spLocks noGrp="1"/>
          </p:cNvSpPr>
          <p:nvPr>
            <p:ph type="title"/>
          </p:nvPr>
        </p:nvSpPr>
        <p:spPr/>
        <p:txBody>
          <a:bodyPr/>
          <a:lstStyle/>
          <a:p>
            <a:r>
              <a:rPr lang="en-US" dirty="0"/>
              <a:t>Optimization</a:t>
            </a:r>
          </a:p>
        </p:txBody>
      </p:sp>
      <p:sp>
        <p:nvSpPr>
          <p:cNvPr id="4" name="Slide Number Placeholder 3"/>
          <p:cNvSpPr>
            <a:spLocks noGrp="1"/>
          </p:cNvSpPr>
          <p:nvPr>
            <p:ph type="sldNum" sz="quarter" idx="12"/>
          </p:nvPr>
        </p:nvSpPr>
        <p:spPr/>
        <p:txBody>
          <a:bodyPr/>
          <a:lstStyle/>
          <a:p>
            <a:fld id="{E9DB1841-2D05-3E43-8E40-C4D0516F3E78}" type="slidenum">
              <a:rPr lang="en-US" smtClean="0"/>
              <a:t>33</a:t>
            </a:fld>
            <a:endParaRPr lang="en-US" dirty="0"/>
          </a:p>
        </p:txBody>
      </p:sp>
      <p:cxnSp>
        <p:nvCxnSpPr>
          <p:cNvPr id="6" name="Straight Arrow Connector 5"/>
          <p:cNvCxnSpPr/>
          <p:nvPr/>
        </p:nvCxnSpPr>
        <p:spPr>
          <a:xfrm>
            <a:off x="3424765" y="4323404"/>
            <a:ext cx="322750" cy="154377"/>
          </a:xfrm>
          <a:prstGeom prst="straightConnector1">
            <a:avLst/>
          </a:prstGeom>
          <a:ln w="63500">
            <a:solidFill>
              <a:srgbClr val="FF4F4F"/>
            </a:solidFill>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V="1">
            <a:off x="3445392" y="4230853"/>
            <a:ext cx="262410" cy="49304"/>
          </a:xfrm>
          <a:prstGeom prst="straightConnector1">
            <a:avLst/>
          </a:prstGeom>
          <a:ln w="38100">
            <a:solidFill>
              <a:srgbClr val="FF4F4F"/>
            </a:solidFill>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3445393" y="4094928"/>
            <a:ext cx="131204" cy="125320"/>
          </a:xfrm>
          <a:prstGeom prst="straightConnector1">
            <a:avLst/>
          </a:prstGeom>
          <a:ln w="38100">
            <a:solidFill>
              <a:srgbClr val="FF4F4F"/>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3042763" y="4344146"/>
            <a:ext cx="233755" cy="65085"/>
          </a:xfrm>
          <a:prstGeom prst="straightConnector1">
            <a:avLst/>
          </a:prstGeom>
          <a:ln w="38100">
            <a:solidFill>
              <a:srgbClr val="FF4F4F"/>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3159640" y="4376688"/>
            <a:ext cx="152400" cy="144548"/>
          </a:xfrm>
          <a:prstGeom prst="straightConnector1">
            <a:avLst/>
          </a:prstGeom>
          <a:ln w="38100">
            <a:solidFill>
              <a:srgbClr val="FF4F4F"/>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3347820" y="4384153"/>
            <a:ext cx="0" cy="163663"/>
          </a:xfrm>
          <a:prstGeom prst="straightConnector1">
            <a:avLst/>
          </a:prstGeom>
          <a:ln w="38100">
            <a:solidFill>
              <a:srgbClr val="FF4F4F"/>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flipV="1">
            <a:off x="3042763" y="4252790"/>
            <a:ext cx="233756" cy="27368"/>
          </a:xfrm>
          <a:prstGeom prst="straightConnector1">
            <a:avLst/>
          </a:prstGeom>
          <a:ln w="38100">
            <a:solidFill>
              <a:srgbClr val="FF4F4F"/>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flipV="1">
            <a:off x="3154816" y="4119452"/>
            <a:ext cx="107217" cy="76272"/>
          </a:xfrm>
          <a:prstGeom prst="straightConnector1">
            <a:avLst/>
          </a:prstGeom>
          <a:ln w="38100">
            <a:solidFill>
              <a:srgbClr val="FF4F4F"/>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0626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524381" y="457200"/>
            <a:ext cx="6095239" cy="4579048"/>
          </a:xfrm>
        </p:spPr>
      </p:pic>
      <p:sp>
        <p:nvSpPr>
          <p:cNvPr id="2" name="Title 1"/>
          <p:cNvSpPr>
            <a:spLocks noGrp="1"/>
          </p:cNvSpPr>
          <p:nvPr>
            <p:ph type="title"/>
          </p:nvPr>
        </p:nvSpPr>
        <p:spPr/>
        <p:txBody>
          <a:bodyPr/>
          <a:lstStyle/>
          <a:p>
            <a:r>
              <a:rPr lang="en-US" dirty="0"/>
              <a:t>Optimization</a:t>
            </a:r>
          </a:p>
        </p:txBody>
      </p:sp>
      <p:sp>
        <p:nvSpPr>
          <p:cNvPr id="4" name="Slide Number Placeholder 3"/>
          <p:cNvSpPr>
            <a:spLocks noGrp="1"/>
          </p:cNvSpPr>
          <p:nvPr>
            <p:ph type="sldNum" sz="quarter" idx="12"/>
          </p:nvPr>
        </p:nvSpPr>
        <p:spPr/>
        <p:txBody>
          <a:bodyPr/>
          <a:lstStyle/>
          <a:p>
            <a:fld id="{E9DB1841-2D05-3E43-8E40-C4D0516F3E78}" type="slidenum">
              <a:rPr lang="en-US" smtClean="0"/>
              <a:t>34</a:t>
            </a:fld>
            <a:endParaRPr lang="en-US" dirty="0"/>
          </a:p>
        </p:txBody>
      </p:sp>
      <p:cxnSp>
        <p:nvCxnSpPr>
          <p:cNvPr id="6" name="Straight Arrow Connector 5"/>
          <p:cNvCxnSpPr/>
          <p:nvPr/>
        </p:nvCxnSpPr>
        <p:spPr>
          <a:xfrm>
            <a:off x="3424765" y="4323404"/>
            <a:ext cx="322750" cy="154377"/>
          </a:xfrm>
          <a:prstGeom prst="straightConnector1">
            <a:avLst/>
          </a:prstGeom>
          <a:ln w="635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7828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381" y="457200"/>
            <a:ext cx="6095239" cy="4579048"/>
          </a:xfrm>
          <a:prstGeom prst="rect">
            <a:avLst/>
          </a:prstGeom>
        </p:spPr>
      </p:pic>
      <p:sp>
        <p:nvSpPr>
          <p:cNvPr id="2" name="Title 1"/>
          <p:cNvSpPr>
            <a:spLocks noGrp="1"/>
          </p:cNvSpPr>
          <p:nvPr>
            <p:ph type="title"/>
          </p:nvPr>
        </p:nvSpPr>
        <p:spPr/>
        <p:txBody>
          <a:bodyPr/>
          <a:lstStyle/>
          <a:p>
            <a:r>
              <a:rPr lang="en-US" dirty="0" smtClean="0"/>
              <a:t>Optimization </a:t>
            </a:r>
            <a:endParaRPr lang="en-US" dirty="0"/>
          </a:p>
        </p:txBody>
      </p:sp>
      <p:sp>
        <p:nvSpPr>
          <p:cNvPr id="3" name="Slide Number Placeholder 2"/>
          <p:cNvSpPr>
            <a:spLocks noGrp="1"/>
          </p:cNvSpPr>
          <p:nvPr>
            <p:ph type="sldNum" sz="quarter" idx="12"/>
          </p:nvPr>
        </p:nvSpPr>
        <p:spPr/>
        <p:txBody>
          <a:bodyPr/>
          <a:lstStyle/>
          <a:p>
            <a:fld id="{E9DB1841-2D05-3E43-8E40-C4D0516F3E78}" type="slidenum">
              <a:rPr lang="en-US" smtClean="0"/>
              <a:t>35</a:t>
            </a:fld>
            <a:endParaRPr lang="en-US" dirty="0"/>
          </a:p>
        </p:txBody>
      </p:sp>
      <p:cxnSp>
        <p:nvCxnSpPr>
          <p:cNvPr id="5" name="Straight Arrow Connector 4"/>
          <p:cNvCxnSpPr/>
          <p:nvPr/>
        </p:nvCxnSpPr>
        <p:spPr>
          <a:xfrm>
            <a:off x="3441360" y="3362295"/>
            <a:ext cx="322750" cy="154377"/>
          </a:xfrm>
          <a:prstGeom prst="straightConnector1">
            <a:avLst/>
          </a:prstGeom>
          <a:ln w="635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5729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381" y="457200"/>
            <a:ext cx="6095239" cy="4579048"/>
          </a:xfrm>
          <a:prstGeom prst="rect">
            <a:avLst/>
          </a:prstGeom>
        </p:spPr>
      </p:pic>
      <p:sp>
        <p:nvSpPr>
          <p:cNvPr id="2" name="Title 1"/>
          <p:cNvSpPr>
            <a:spLocks noGrp="1"/>
          </p:cNvSpPr>
          <p:nvPr>
            <p:ph type="title"/>
          </p:nvPr>
        </p:nvSpPr>
        <p:spPr/>
        <p:txBody>
          <a:bodyPr/>
          <a:lstStyle/>
          <a:p>
            <a:r>
              <a:rPr lang="en-US" dirty="0" smtClean="0"/>
              <a:t>Optimization </a:t>
            </a:r>
            <a:endParaRPr lang="en-US" dirty="0"/>
          </a:p>
        </p:txBody>
      </p:sp>
      <p:sp>
        <p:nvSpPr>
          <p:cNvPr id="3" name="Slide Number Placeholder 2"/>
          <p:cNvSpPr>
            <a:spLocks noGrp="1"/>
          </p:cNvSpPr>
          <p:nvPr>
            <p:ph type="sldNum" sz="quarter" idx="12"/>
          </p:nvPr>
        </p:nvSpPr>
        <p:spPr/>
        <p:txBody>
          <a:bodyPr/>
          <a:lstStyle/>
          <a:p>
            <a:fld id="{E9DB1841-2D05-3E43-8E40-C4D0516F3E78}" type="slidenum">
              <a:rPr lang="en-US" smtClean="0"/>
              <a:t>36</a:t>
            </a:fld>
            <a:endParaRPr lang="en-US" dirty="0"/>
          </a:p>
        </p:txBody>
      </p:sp>
      <p:cxnSp>
        <p:nvCxnSpPr>
          <p:cNvPr id="5" name="Straight Arrow Connector 4"/>
          <p:cNvCxnSpPr/>
          <p:nvPr/>
        </p:nvCxnSpPr>
        <p:spPr>
          <a:xfrm>
            <a:off x="3404275" y="2927489"/>
            <a:ext cx="322750" cy="154377"/>
          </a:xfrm>
          <a:prstGeom prst="straightConnector1">
            <a:avLst/>
          </a:prstGeom>
          <a:ln w="635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510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381" y="457200"/>
            <a:ext cx="6095239" cy="4579048"/>
          </a:xfrm>
          <a:prstGeom prst="rect">
            <a:avLst/>
          </a:prstGeom>
        </p:spPr>
      </p:pic>
      <p:sp>
        <p:nvSpPr>
          <p:cNvPr id="2" name="Title 1"/>
          <p:cNvSpPr>
            <a:spLocks noGrp="1"/>
          </p:cNvSpPr>
          <p:nvPr>
            <p:ph type="title"/>
          </p:nvPr>
        </p:nvSpPr>
        <p:spPr/>
        <p:txBody>
          <a:bodyPr/>
          <a:lstStyle/>
          <a:p>
            <a:r>
              <a:rPr lang="en-US" dirty="0" smtClean="0"/>
              <a:t>Optimization </a:t>
            </a:r>
            <a:endParaRPr lang="en-US" dirty="0"/>
          </a:p>
        </p:txBody>
      </p:sp>
      <p:sp>
        <p:nvSpPr>
          <p:cNvPr id="3" name="Slide Number Placeholder 2"/>
          <p:cNvSpPr>
            <a:spLocks noGrp="1"/>
          </p:cNvSpPr>
          <p:nvPr>
            <p:ph type="sldNum" sz="quarter" idx="12"/>
          </p:nvPr>
        </p:nvSpPr>
        <p:spPr/>
        <p:txBody>
          <a:bodyPr/>
          <a:lstStyle/>
          <a:p>
            <a:fld id="{E9DB1841-2D05-3E43-8E40-C4D0516F3E78}" type="slidenum">
              <a:rPr lang="en-US" smtClean="0"/>
              <a:t>37</a:t>
            </a:fld>
            <a:endParaRPr lang="en-US" dirty="0"/>
          </a:p>
        </p:txBody>
      </p:sp>
      <p:cxnSp>
        <p:nvCxnSpPr>
          <p:cNvPr id="5" name="Straight Arrow Connector 4"/>
          <p:cNvCxnSpPr/>
          <p:nvPr/>
        </p:nvCxnSpPr>
        <p:spPr>
          <a:xfrm flipV="1">
            <a:off x="2567770" y="2769584"/>
            <a:ext cx="0" cy="368624"/>
          </a:xfrm>
          <a:prstGeom prst="straightConnector1">
            <a:avLst/>
          </a:prstGeom>
          <a:ln w="635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7851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381" y="457200"/>
            <a:ext cx="6095239" cy="4579048"/>
          </a:xfrm>
          <a:prstGeom prst="rect">
            <a:avLst/>
          </a:prstGeom>
        </p:spPr>
      </p:pic>
      <p:sp>
        <p:nvSpPr>
          <p:cNvPr id="2" name="Title 1"/>
          <p:cNvSpPr>
            <a:spLocks noGrp="1"/>
          </p:cNvSpPr>
          <p:nvPr>
            <p:ph type="title"/>
          </p:nvPr>
        </p:nvSpPr>
        <p:spPr/>
        <p:txBody>
          <a:bodyPr/>
          <a:lstStyle/>
          <a:p>
            <a:r>
              <a:rPr lang="en-US" dirty="0" smtClean="0"/>
              <a:t>Optimization </a:t>
            </a:r>
            <a:endParaRPr lang="en-US" dirty="0"/>
          </a:p>
        </p:txBody>
      </p:sp>
      <p:sp>
        <p:nvSpPr>
          <p:cNvPr id="3" name="Slide Number Placeholder 2"/>
          <p:cNvSpPr>
            <a:spLocks noGrp="1"/>
          </p:cNvSpPr>
          <p:nvPr>
            <p:ph type="sldNum" sz="quarter" idx="12"/>
          </p:nvPr>
        </p:nvSpPr>
        <p:spPr/>
        <p:txBody>
          <a:bodyPr/>
          <a:lstStyle/>
          <a:p>
            <a:fld id="{E9DB1841-2D05-3E43-8E40-C4D0516F3E78}" type="slidenum">
              <a:rPr lang="en-US" smtClean="0"/>
              <a:t>38</a:t>
            </a:fld>
            <a:endParaRPr lang="en-US" dirty="0"/>
          </a:p>
        </p:txBody>
      </p:sp>
    </p:spTree>
    <p:extLst>
      <p:ext uri="{BB962C8B-B14F-4D97-AF65-F5344CB8AC3E}">
        <p14:creationId xmlns:p14="http://schemas.microsoft.com/office/powerpoint/2010/main" val="1362331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Optimization </a:t>
            </a:r>
            <a:endParaRPr lang="en-US" dirty="0"/>
          </a:p>
        </p:txBody>
      </p:sp>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28800" y="1371600"/>
            <a:ext cx="5132989" cy="3236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E9DB1841-2D05-3E43-8E40-C4D0516F3E78}" type="slidenum">
              <a:rPr lang="en-US" smtClean="0"/>
              <a:t>39</a:t>
            </a:fld>
            <a:endParaRPr lang="en-US" dirty="0"/>
          </a:p>
        </p:txBody>
      </p:sp>
      <p:cxnSp>
        <p:nvCxnSpPr>
          <p:cNvPr id="5" name="Straight Arrow Connector 4"/>
          <p:cNvCxnSpPr/>
          <p:nvPr/>
        </p:nvCxnSpPr>
        <p:spPr>
          <a:xfrm flipV="1">
            <a:off x="3048000" y="4500142"/>
            <a:ext cx="419100" cy="108111"/>
          </a:xfrm>
          <a:prstGeom prst="straightConnector1">
            <a:avLst/>
          </a:prstGeom>
          <a:ln w="635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flipV="1">
            <a:off x="4864100" y="4504907"/>
            <a:ext cx="406400" cy="114720"/>
          </a:xfrm>
          <a:prstGeom prst="straightConnector1">
            <a:avLst/>
          </a:prstGeom>
          <a:ln w="635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0277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i="1" dirty="0" smtClean="0"/>
              <a:t>Challenge-1</a:t>
            </a:r>
            <a:r>
              <a:rPr lang="en-US" sz="3600" dirty="0" smtClean="0"/>
              <a:t>   geometrically understand stacking</a:t>
            </a:r>
            <a:endParaRPr lang="en-US" sz="3600" dirty="0"/>
          </a:p>
        </p:txBody>
      </p:sp>
      <p:sp>
        <p:nvSpPr>
          <p:cNvPr id="3" name="Slide Number Placeholder 2"/>
          <p:cNvSpPr>
            <a:spLocks noGrp="1"/>
          </p:cNvSpPr>
          <p:nvPr>
            <p:ph type="sldNum" sz="quarter" idx="12"/>
          </p:nvPr>
        </p:nvSpPr>
        <p:spPr/>
        <p:txBody>
          <a:bodyPr/>
          <a:lstStyle/>
          <a:p>
            <a:fld id="{E9DB1841-2D05-3E43-8E40-C4D0516F3E78}" type="slidenum">
              <a:rPr lang="en-US" smtClean="0"/>
              <a:t>4</a:t>
            </a:fld>
            <a:endParaRPr lang="en-US" dirty="0"/>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47281" y="1316378"/>
            <a:ext cx="2488889" cy="3200000"/>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49845" y="1224938"/>
            <a:ext cx="2488889" cy="3200000"/>
          </a:xfrm>
          <a:prstGeom prst="rect">
            <a:avLst/>
          </a:prstGeom>
        </p:spPr>
      </p:pic>
      <p:pic>
        <p:nvPicPr>
          <p:cNvPr id="17" name="Picture 1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34173" y="3085187"/>
            <a:ext cx="1462857" cy="1899683"/>
          </a:xfrm>
          <a:prstGeom prst="rect">
            <a:avLst/>
          </a:prstGeom>
        </p:spPr>
      </p:pic>
      <p:pic>
        <p:nvPicPr>
          <p:cNvPr id="18" name="Picture 1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085961" y="977616"/>
            <a:ext cx="1539048" cy="4063492"/>
          </a:xfrm>
          <a:prstGeom prst="rect">
            <a:avLst/>
          </a:prstGeom>
        </p:spPr>
      </p:pic>
    </p:spTree>
    <p:custDataLst>
      <p:tags r:id="rId1"/>
    </p:custDataLst>
    <p:extLst>
      <p:ext uri="{BB962C8B-B14F-4D97-AF65-F5344CB8AC3E}">
        <p14:creationId xmlns:p14="http://schemas.microsoft.com/office/powerpoint/2010/main" val="3525331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nodeType="clickEffect">
                                  <p:stCondLst>
                                    <p:cond delay="0"/>
                                  </p:stCondLst>
                                  <p:childTnLst>
                                    <p:animScale>
                                      <p:cBhvr>
                                        <p:cTn id="12" dur="500" fill="hold"/>
                                        <p:tgtEl>
                                          <p:spTgt spid="6"/>
                                        </p:tgtEl>
                                      </p:cBhvr>
                                      <p:by x="50000" y="50000"/>
                                    </p:animScale>
                                  </p:childTnLst>
                                </p:cTn>
                              </p:par>
                              <p:par>
                                <p:cTn id="13" presetID="42" presetClass="path" presetSubtype="0" accel="50000" decel="50000" fill="hold" nodeType="withEffect">
                                  <p:stCondLst>
                                    <p:cond delay="0"/>
                                  </p:stCondLst>
                                  <p:childTnLst>
                                    <p:animMotion origin="layout" path="M -5.55556E-7 -4.07407E-6 L -0.06493 0.28056 " pathEditMode="relative" rAng="0" ptsTypes="AA">
                                      <p:cBhvr>
                                        <p:cTn id="14" dur="750" fill="hold"/>
                                        <p:tgtEl>
                                          <p:spTgt spid="6"/>
                                        </p:tgtEl>
                                        <p:attrNameLst>
                                          <p:attrName>ppt_x</p:attrName>
                                          <p:attrName>ppt_y</p:attrName>
                                        </p:attrNameLst>
                                      </p:cBhvr>
                                      <p:rCtr x="-3247" y="14012"/>
                                    </p:animMotion>
                                  </p:childTnLst>
                                </p:cTn>
                              </p:par>
                              <p:par>
                                <p:cTn id="15" presetID="6" presetClass="emph" presetSubtype="0" fill="hold" nodeType="withEffect">
                                  <p:stCondLst>
                                    <p:cond delay="0"/>
                                  </p:stCondLst>
                                  <p:childTnLst>
                                    <p:animScale>
                                      <p:cBhvr>
                                        <p:cTn id="16" dur="500" fill="hold"/>
                                        <p:tgtEl>
                                          <p:spTgt spid="5"/>
                                        </p:tgtEl>
                                      </p:cBhvr>
                                      <p:by x="50000" y="50000"/>
                                    </p:animScale>
                                  </p:childTnLst>
                                </p:cTn>
                              </p:par>
                              <p:par>
                                <p:cTn id="17" presetID="42" presetClass="path" presetSubtype="0" accel="50000" decel="50000" fill="hold" nodeType="withEffect">
                                  <p:stCondLst>
                                    <p:cond delay="0"/>
                                  </p:stCondLst>
                                  <p:childTnLst>
                                    <p:animMotion origin="layout" path="M -3.33333E-6 4.69136E-6 L -0.02951 0.26265 " pathEditMode="relative" rAng="0" ptsTypes="AA">
                                      <p:cBhvr>
                                        <p:cTn id="18" dur="750" fill="hold"/>
                                        <p:tgtEl>
                                          <p:spTgt spid="5"/>
                                        </p:tgtEl>
                                        <p:attrNameLst>
                                          <p:attrName>ppt_x</p:attrName>
                                          <p:attrName>ppt_y</p:attrName>
                                        </p:attrNameLst>
                                      </p:cBhvr>
                                      <p:rCtr x="-1476" y="13117"/>
                                    </p:animMotion>
                                  </p:childTnLst>
                                </p:cTn>
                              </p:par>
                            </p:childTnLst>
                          </p:cTn>
                        </p:par>
                        <p:par>
                          <p:cTn id="19" fill="hold">
                            <p:stCondLst>
                              <p:cond delay="750"/>
                            </p:stCondLst>
                            <p:childTnLst>
                              <p:par>
                                <p:cTn id="20" presetID="10" presetClass="entr" presetSubtype="0" fill="hold" nodeType="afterEffect">
                                  <p:stCondLst>
                                    <p:cond delay="50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par>
                          <p:cTn id="23" fill="hold">
                            <p:stCondLst>
                              <p:cond delay="1750"/>
                            </p:stCondLst>
                            <p:childTnLst>
                              <p:par>
                                <p:cTn id="24" presetID="10" presetClass="entr" presetSubtype="0" fill="hold"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Optimization </a:t>
            </a:r>
            <a:endParaRPr lang="en-US" dirty="0"/>
          </a:p>
        </p:txBody>
      </p:sp>
      <p:pic>
        <p:nvPicPr>
          <p:cNvPr id="1843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28799" y="1371600"/>
            <a:ext cx="4982858" cy="3276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E9DB1841-2D05-3E43-8E40-C4D0516F3E78}" type="slidenum">
              <a:rPr lang="en-US" smtClean="0"/>
              <a:t>40</a:t>
            </a:fld>
            <a:endParaRPr lang="en-US" dirty="0"/>
          </a:p>
        </p:txBody>
      </p:sp>
      <p:cxnSp>
        <p:nvCxnSpPr>
          <p:cNvPr id="5" name="Straight Arrow Connector 4"/>
          <p:cNvCxnSpPr/>
          <p:nvPr/>
        </p:nvCxnSpPr>
        <p:spPr>
          <a:xfrm flipV="1">
            <a:off x="3035300" y="3251200"/>
            <a:ext cx="0" cy="379154"/>
          </a:xfrm>
          <a:prstGeom prst="straightConnector1">
            <a:avLst/>
          </a:prstGeom>
          <a:ln w="635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7982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Optimization </a:t>
            </a:r>
            <a:endParaRPr lang="en-US" dirty="0"/>
          </a:p>
        </p:txBody>
      </p:sp>
      <p:pic>
        <p:nvPicPr>
          <p:cNvPr id="1945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28800" y="1371600"/>
            <a:ext cx="5081905" cy="3306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E9DB1841-2D05-3E43-8E40-C4D0516F3E78}" type="slidenum">
              <a:rPr lang="en-US" smtClean="0"/>
              <a:t>41</a:t>
            </a:fld>
            <a:endParaRPr lang="en-US" dirty="0"/>
          </a:p>
        </p:txBody>
      </p:sp>
      <p:cxnSp>
        <p:nvCxnSpPr>
          <p:cNvPr id="5" name="Straight Arrow Connector 4"/>
          <p:cNvCxnSpPr/>
          <p:nvPr/>
        </p:nvCxnSpPr>
        <p:spPr>
          <a:xfrm flipV="1">
            <a:off x="2882900" y="3744331"/>
            <a:ext cx="419100" cy="108111"/>
          </a:xfrm>
          <a:prstGeom prst="straightConnector1">
            <a:avLst/>
          </a:prstGeom>
          <a:ln w="635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flipH="1" flipV="1">
            <a:off x="5156200" y="3737722"/>
            <a:ext cx="406400" cy="114720"/>
          </a:xfrm>
          <a:prstGeom prst="straightConnector1">
            <a:avLst/>
          </a:prstGeom>
          <a:ln w="635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1604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Optimization </a:t>
            </a:r>
            <a:endParaRPr lang="en-US" dirty="0"/>
          </a:p>
        </p:txBody>
      </p:sp>
      <p:pic>
        <p:nvPicPr>
          <p:cNvPr id="2048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28800" y="1371600"/>
            <a:ext cx="5135238" cy="3306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E9DB1841-2D05-3E43-8E40-C4D0516F3E78}" type="slidenum">
              <a:rPr lang="en-US" smtClean="0"/>
              <a:t>42</a:t>
            </a:fld>
            <a:endParaRPr lang="en-US" dirty="0"/>
          </a:p>
        </p:txBody>
      </p:sp>
      <p:cxnSp>
        <p:nvCxnSpPr>
          <p:cNvPr id="5" name="Straight Arrow Connector 4"/>
          <p:cNvCxnSpPr/>
          <p:nvPr/>
        </p:nvCxnSpPr>
        <p:spPr>
          <a:xfrm flipV="1">
            <a:off x="3060700" y="2772343"/>
            <a:ext cx="0" cy="379154"/>
          </a:xfrm>
          <a:prstGeom prst="straightConnector1">
            <a:avLst/>
          </a:prstGeom>
          <a:ln w="635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4059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Optimization </a:t>
            </a:r>
            <a:endParaRPr lang="en-US" dirty="0"/>
          </a:p>
        </p:txBody>
      </p:sp>
      <p:pic>
        <p:nvPicPr>
          <p:cNvPr id="2150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81200" y="1343025"/>
            <a:ext cx="4716190" cy="3321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E9DB1841-2D05-3E43-8E40-C4D0516F3E78}" type="slidenum">
              <a:rPr lang="en-US" smtClean="0"/>
              <a:t>43</a:t>
            </a:fld>
            <a:endParaRPr lang="en-US" dirty="0"/>
          </a:p>
        </p:txBody>
      </p:sp>
    </p:spTree>
    <p:extLst>
      <p:ext uri="{BB962C8B-B14F-4D97-AF65-F5344CB8AC3E}">
        <p14:creationId xmlns:p14="http://schemas.microsoft.com/office/powerpoint/2010/main" val="99630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Implementation </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427440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Prerequisites </a:t>
            </a:r>
            <a:endParaRPr lang="en-US" dirty="0"/>
          </a:p>
        </p:txBody>
      </p:sp>
      <p:sp>
        <p:nvSpPr>
          <p:cNvPr id="3" name="Content Placeholder 2"/>
          <p:cNvSpPr>
            <a:spLocks noGrp="1"/>
          </p:cNvSpPr>
          <p:nvPr>
            <p:ph idx="1"/>
          </p:nvPr>
        </p:nvSpPr>
        <p:spPr/>
        <p:txBody>
          <a:bodyPr>
            <a:normAutofit/>
          </a:bodyPr>
          <a:lstStyle/>
          <a:p>
            <a:pPr marL="457200" indent="-457200">
              <a:spcBef>
                <a:spcPts val="1200"/>
              </a:spcBef>
              <a:buFont typeface="Arial" pitchFamily="34" charset="0"/>
              <a:buChar char="•"/>
            </a:pPr>
            <a:r>
              <a:rPr lang="en-US" dirty="0" smtClean="0"/>
              <a:t>Segmentation and Controllers</a:t>
            </a:r>
          </a:p>
        </p:txBody>
      </p:sp>
      <p:sp>
        <p:nvSpPr>
          <p:cNvPr id="4" name="Slide Number Placeholder 3"/>
          <p:cNvSpPr>
            <a:spLocks noGrp="1"/>
          </p:cNvSpPr>
          <p:nvPr>
            <p:ph type="sldNum" sz="quarter" idx="12"/>
          </p:nvPr>
        </p:nvSpPr>
        <p:spPr/>
        <p:txBody>
          <a:bodyPr/>
          <a:lstStyle/>
          <a:p>
            <a:fld id="{E9DB1841-2D05-3E43-8E40-C4D0516F3E78}" type="slidenum">
              <a:rPr lang="en-US" smtClean="0"/>
              <a:t>45</a:t>
            </a:fld>
            <a:endParaRPr lang="en-US" dirty="0"/>
          </a:p>
        </p:txBody>
      </p:sp>
      <p:pic>
        <p:nvPicPr>
          <p:cNvPr id="5" name="Picture 2" descr="C:\Users\honghual\Dropbox\Stackabilization\figures\results\14.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08113" y="1855193"/>
            <a:ext cx="6010922" cy="24765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flipV="1">
            <a:off x="4343603" y="4286321"/>
            <a:ext cx="0" cy="343070"/>
          </a:xfrm>
          <a:prstGeom prst="straightConnector1">
            <a:avLst/>
          </a:prstGeom>
          <a:ln w="635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3919448" y="4572295"/>
            <a:ext cx="848309" cy="369332"/>
          </a:xfrm>
          <a:prstGeom prst="rect">
            <a:avLst/>
          </a:prstGeom>
          <a:noFill/>
        </p:spPr>
        <p:txBody>
          <a:bodyPr wrap="none" rtlCol="0">
            <a:spAutoFit/>
          </a:bodyPr>
          <a:lstStyle/>
          <a:p>
            <a:r>
              <a:rPr lang="en-US" dirty="0" smtClean="0"/>
              <a:t>Cuboid</a:t>
            </a:r>
            <a:endParaRPr lang="en-US" dirty="0"/>
          </a:p>
        </p:txBody>
      </p:sp>
      <p:cxnSp>
        <p:nvCxnSpPr>
          <p:cNvPr id="8" name="Straight Arrow Connector 7"/>
          <p:cNvCxnSpPr/>
          <p:nvPr/>
        </p:nvCxnSpPr>
        <p:spPr>
          <a:xfrm flipV="1">
            <a:off x="6181928" y="4288465"/>
            <a:ext cx="0" cy="340926"/>
          </a:xfrm>
          <a:prstGeom prst="straightConnector1">
            <a:avLst/>
          </a:prstGeom>
          <a:ln w="635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093489" y="4571778"/>
            <a:ext cx="2176878" cy="369332"/>
          </a:xfrm>
          <a:prstGeom prst="rect">
            <a:avLst/>
          </a:prstGeom>
          <a:noFill/>
        </p:spPr>
        <p:txBody>
          <a:bodyPr wrap="none" rtlCol="0">
            <a:spAutoFit/>
          </a:bodyPr>
          <a:lstStyle/>
          <a:p>
            <a:r>
              <a:rPr lang="en-US" dirty="0" smtClean="0"/>
              <a:t>Generalized Cylinder </a:t>
            </a:r>
            <a:endParaRPr lang="en-US" dirty="0"/>
          </a:p>
        </p:txBody>
      </p:sp>
    </p:spTree>
    <p:extLst>
      <p:ext uri="{BB962C8B-B14F-4D97-AF65-F5344CB8AC3E}">
        <p14:creationId xmlns:p14="http://schemas.microsoft.com/office/powerpoint/2010/main" val="3398484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Prerequisites</a:t>
            </a:r>
          </a:p>
        </p:txBody>
      </p:sp>
      <p:sp>
        <p:nvSpPr>
          <p:cNvPr id="3" name="Content Placeholder 2"/>
          <p:cNvSpPr>
            <a:spLocks noGrp="1"/>
          </p:cNvSpPr>
          <p:nvPr>
            <p:ph idx="1"/>
          </p:nvPr>
        </p:nvSpPr>
        <p:spPr/>
        <p:txBody>
          <a:bodyPr/>
          <a:lstStyle/>
          <a:p>
            <a:pPr marL="457200" indent="-457200">
              <a:buFont typeface="Arial" pitchFamily="34" charset="0"/>
              <a:buChar char="•"/>
            </a:pPr>
            <a:r>
              <a:rPr lang="en-US" dirty="0"/>
              <a:t>Symmetry and joint detection</a:t>
            </a:r>
          </a:p>
          <a:p>
            <a:endParaRPr lang="en-US" dirty="0"/>
          </a:p>
        </p:txBody>
      </p:sp>
      <p:sp>
        <p:nvSpPr>
          <p:cNvPr id="4" name="Slide Number Placeholder 3"/>
          <p:cNvSpPr>
            <a:spLocks noGrp="1"/>
          </p:cNvSpPr>
          <p:nvPr>
            <p:ph type="sldNum" sz="quarter" idx="12"/>
          </p:nvPr>
        </p:nvSpPr>
        <p:spPr/>
        <p:txBody>
          <a:bodyPr/>
          <a:lstStyle/>
          <a:p>
            <a:fld id="{E9DB1841-2D05-3E43-8E40-C4D0516F3E78}" type="slidenum">
              <a:rPr lang="en-US" smtClean="0"/>
              <a:t>46</a:t>
            </a:fld>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27682" y="1925004"/>
            <a:ext cx="5039598" cy="3043236"/>
          </a:xfrm>
          <a:prstGeom prst="rect">
            <a:avLst/>
          </a:prstGeom>
        </p:spPr>
      </p:pic>
    </p:spTree>
    <p:extLst>
      <p:ext uri="{BB962C8B-B14F-4D97-AF65-F5344CB8AC3E}">
        <p14:creationId xmlns:p14="http://schemas.microsoft.com/office/powerpoint/2010/main" val="45247827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Results </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535235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t>
            </a:r>
            <a:endParaRPr lang="en-CA" dirty="0"/>
          </a:p>
        </p:txBody>
      </p:sp>
      <p:sp>
        <p:nvSpPr>
          <p:cNvPr id="4" name="Slide Number Placeholder 3"/>
          <p:cNvSpPr>
            <a:spLocks noGrp="1"/>
          </p:cNvSpPr>
          <p:nvPr>
            <p:ph type="sldNum" sz="quarter" idx="12"/>
          </p:nvPr>
        </p:nvSpPr>
        <p:spPr/>
        <p:txBody>
          <a:bodyPr/>
          <a:lstStyle/>
          <a:p>
            <a:fld id="{E9DB1841-2D05-3E43-8E40-C4D0516F3E78}" type="slidenum">
              <a:rPr lang="en-US" smtClean="0"/>
              <a:t>48</a:t>
            </a:fld>
            <a:endParaRPr lang="en-US" dirty="0"/>
          </a:p>
        </p:txBody>
      </p:sp>
      <p:pic>
        <p:nvPicPr>
          <p:cNvPr id="3075" name="Picture 3" descr="C:\Users\HH\Dropbox\SIGA@Singapore\Slides\Stackabilization\figures\results\09.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61142" y="1582056"/>
            <a:ext cx="2729593" cy="2729593"/>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HH\Dropbox\SIGA@Singapore\Slides\Stackabilization\figures\results\1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04517" y="1582056"/>
            <a:ext cx="2729593" cy="2729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568187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t>
            </a:r>
            <a:endParaRPr lang="en-CA" dirty="0"/>
          </a:p>
        </p:txBody>
      </p:sp>
      <p:sp>
        <p:nvSpPr>
          <p:cNvPr id="4" name="Slide Number Placeholder 3"/>
          <p:cNvSpPr>
            <a:spLocks noGrp="1"/>
          </p:cNvSpPr>
          <p:nvPr>
            <p:ph type="sldNum" sz="quarter" idx="12"/>
          </p:nvPr>
        </p:nvSpPr>
        <p:spPr/>
        <p:txBody>
          <a:bodyPr/>
          <a:lstStyle/>
          <a:p>
            <a:fld id="{E9DB1841-2D05-3E43-8E40-C4D0516F3E78}" type="slidenum">
              <a:rPr lang="en-US" smtClean="0"/>
              <a:t>49</a:t>
            </a:fld>
            <a:endParaRPr lang="en-US" dirty="0"/>
          </a:p>
        </p:txBody>
      </p:sp>
      <p:pic>
        <p:nvPicPr>
          <p:cNvPr id="3074" name="Picture 2" descr="C:\Users\HH\Dropbox\SIGA@Singapore\Slides\Stackabilization\figures\results\13.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50971" y="1627017"/>
            <a:ext cx="2767694" cy="276769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HH\Dropbox\SIGA@Singapore\Slides\Stackabilization\figures\results\10.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61143" y="1498657"/>
            <a:ext cx="3024415" cy="3024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7238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i="1" dirty="0"/>
              <a:t>Challenge-2</a:t>
            </a:r>
            <a:r>
              <a:rPr lang="en-US" sz="3600" dirty="0"/>
              <a:t>  space saving vs</a:t>
            </a:r>
            <a:r>
              <a:rPr lang="en-US" sz="3600"/>
              <a:t>. shape preserving</a:t>
            </a:r>
            <a:endParaRPr lang="en-US" sz="3600" dirty="0"/>
          </a:p>
        </p:txBody>
      </p:sp>
      <p:sp>
        <p:nvSpPr>
          <p:cNvPr id="4" name="Slide Number Placeholder 3"/>
          <p:cNvSpPr>
            <a:spLocks noGrp="1"/>
          </p:cNvSpPr>
          <p:nvPr>
            <p:ph type="sldNum" sz="quarter" idx="12"/>
          </p:nvPr>
        </p:nvSpPr>
        <p:spPr/>
        <p:txBody>
          <a:bodyPr/>
          <a:lstStyle/>
          <a:p>
            <a:fld id="{E9DB1841-2D05-3E43-8E40-C4D0516F3E78}" type="slidenum">
              <a:rPr lang="en-US" smtClean="0"/>
              <a:t>5</a:t>
            </a:fld>
            <a:endParaRPr lang="en-US" dirty="0"/>
          </a:p>
        </p:txBody>
      </p:sp>
      <p:pic>
        <p:nvPicPr>
          <p:cNvPr id="4099"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017714" y="2111271"/>
            <a:ext cx="905130" cy="3032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511049" y="2170976"/>
            <a:ext cx="1354215" cy="2972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6576639" y="2110206"/>
            <a:ext cx="1500428" cy="3033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honghual\Dropbox\SIGA@Singapore\Slides\Stackabilization\todo\cone_like.pn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3852387" y="1659727"/>
            <a:ext cx="2957439" cy="348377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52500" y="1522567"/>
            <a:ext cx="917239" cy="369332"/>
          </a:xfrm>
          <a:prstGeom prst="rect">
            <a:avLst/>
          </a:prstGeom>
          <a:noFill/>
        </p:spPr>
        <p:txBody>
          <a:bodyPr wrap="none" rtlCol="0">
            <a:spAutoFit/>
          </a:bodyPr>
          <a:lstStyle/>
          <a:p>
            <a:r>
              <a:rPr lang="en-US" dirty="0" smtClean="0"/>
              <a:t>Original</a:t>
            </a:r>
            <a:endParaRPr lang="en-US" dirty="0"/>
          </a:p>
        </p:txBody>
      </p:sp>
      <p:sp>
        <p:nvSpPr>
          <p:cNvPr id="11" name="TextBox 10"/>
          <p:cNvSpPr txBox="1"/>
          <p:nvPr/>
        </p:nvSpPr>
        <p:spPr>
          <a:xfrm>
            <a:off x="2645090" y="1521134"/>
            <a:ext cx="1086131" cy="369332"/>
          </a:xfrm>
          <a:prstGeom prst="rect">
            <a:avLst/>
          </a:prstGeom>
          <a:noFill/>
        </p:spPr>
        <p:txBody>
          <a:bodyPr wrap="none" rtlCol="0">
            <a:spAutoFit/>
          </a:bodyPr>
          <a:lstStyle/>
          <a:p>
            <a:r>
              <a:rPr lang="en-US" dirty="0" smtClean="0"/>
              <a:t>Squeezed</a:t>
            </a:r>
            <a:endParaRPr lang="en-US" dirty="0"/>
          </a:p>
        </p:txBody>
      </p:sp>
      <p:sp>
        <p:nvSpPr>
          <p:cNvPr id="12" name="TextBox 11"/>
          <p:cNvSpPr txBox="1"/>
          <p:nvPr/>
        </p:nvSpPr>
        <p:spPr>
          <a:xfrm>
            <a:off x="4803269" y="1521134"/>
            <a:ext cx="1055674" cy="369332"/>
          </a:xfrm>
          <a:prstGeom prst="rect">
            <a:avLst/>
          </a:prstGeom>
          <a:noFill/>
        </p:spPr>
        <p:txBody>
          <a:bodyPr wrap="none" rtlCol="0">
            <a:spAutoFit/>
          </a:bodyPr>
          <a:lstStyle/>
          <a:p>
            <a:r>
              <a:rPr lang="en-US" dirty="0" smtClean="0"/>
              <a:t>Cone-like</a:t>
            </a:r>
            <a:endParaRPr lang="en-US" dirty="0"/>
          </a:p>
        </p:txBody>
      </p:sp>
      <p:sp>
        <p:nvSpPr>
          <p:cNvPr id="13" name="TextBox 12"/>
          <p:cNvSpPr txBox="1"/>
          <p:nvPr/>
        </p:nvSpPr>
        <p:spPr>
          <a:xfrm>
            <a:off x="6876097" y="1519701"/>
            <a:ext cx="1217000" cy="369332"/>
          </a:xfrm>
          <a:prstGeom prst="rect">
            <a:avLst/>
          </a:prstGeom>
          <a:noFill/>
        </p:spPr>
        <p:txBody>
          <a:bodyPr wrap="none" rtlCol="0">
            <a:spAutoFit/>
          </a:bodyPr>
          <a:lstStyle/>
          <a:p>
            <a:r>
              <a:rPr lang="en-US" b="1" dirty="0" smtClean="0"/>
              <a:t>Balanced ?</a:t>
            </a:r>
            <a:endParaRPr lang="en-US" b="1" dirty="0"/>
          </a:p>
        </p:txBody>
      </p:sp>
    </p:spTree>
    <p:custDataLst>
      <p:tags r:id="rId1"/>
    </p:custDataLst>
    <p:extLst>
      <p:ext uri="{BB962C8B-B14F-4D97-AF65-F5344CB8AC3E}">
        <p14:creationId xmlns:p14="http://schemas.microsoft.com/office/powerpoint/2010/main" val="3760898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down)">
                                      <p:cBhvr>
                                        <p:cTn id="7" dur="500"/>
                                        <p:tgtEl>
                                          <p:spTgt spid="4099"/>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0"/>
                                        </p:tgtEl>
                                        <p:attrNameLst>
                                          <p:attrName>style.visibility</p:attrName>
                                        </p:attrNameLst>
                                      </p:cBhvr>
                                      <p:to>
                                        <p:strVal val="visible"/>
                                      </p:to>
                                    </p:set>
                                  </p:childTnLst>
                                </p:cTn>
                              </p:par>
                            </p:childTnLst>
                          </p:cTn>
                        </p:par>
                        <p:par>
                          <p:cTn id="15" fill="hold">
                            <p:stCondLst>
                              <p:cond delay="0"/>
                            </p:stCondLst>
                            <p:childTnLst>
                              <p:par>
                                <p:cTn id="16" presetID="10"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childTnLst>
                          </p:cTn>
                        </p:par>
                        <p:par>
                          <p:cTn id="23" fill="hold">
                            <p:stCondLst>
                              <p:cond delay="0"/>
                            </p:stCondLst>
                            <p:childTnLst>
                              <p:par>
                                <p:cTn id="24" presetID="10"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02"/>
                                        </p:tgtEl>
                                        <p:attrNameLst>
                                          <p:attrName>style.visibility</p:attrName>
                                        </p:attrNameLst>
                                      </p:cBhvr>
                                      <p:to>
                                        <p:strVal val="visible"/>
                                      </p:to>
                                    </p:set>
                                  </p:childTnLst>
                                </p:cTn>
                              </p:par>
                            </p:childTnLst>
                          </p:cTn>
                        </p:par>
                        <p:par>
                          <p:cTn id="31" fill="hold">
                            <p:stCondLst>
                              <p:cond delay="0"/>
                            </p:stCondLst>
                            <p:childTnLst>
                              <p:par>
                                <p:cTn id="32" presetID="10"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2" grpId="0"/>
      <p:bldP spid="1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t>
            </a:r>
            <a:endParaRPr lang="en-CA" dirty="0"/>
          </a:p>
        </p:txBody>
      </p:sp>
      <p:sp>
        <p:nvSpPr>
          <p:cNvPr id="4" name="Slide Number Placeholder 3"/>
          <p:cNvSpPr>
            <a:spLocks noGrp="1"/>
          </p:cNvSpPr>
          <p:nvPr>
            <p:ph type="sldNum" sz="quarter" idx="12"/>
          </p:nvPr>
        </p:nvSpPr>
        <p:spPr/>
        <p:txBody>
          <a:bodyPr/>
          <a:lstStyle/>
          <a:p>
            <a:fld id="{E9DB1841-2D05-3E43-8E40-C4D0516F3E78}" type="slidenum">
              <a:rPr lang="en-US" smtClean="0"/>
              <a:t>50</a:t>
            </a:fld>
            <a:endParaRPr lang="en-US" dirty="0"/>
          </a:p>
        </p:txBody>
      </p:sp>
      <p:pic>
        <p:nvPicPr>
          <p:cNvPr id="4098" name="Picture 2" descr="C:\Users\HH\Dropbox\SIGA@Singapore\Slides\Stackabilization\figures\results\04.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41256" y="1613805"/>
            <a:ext cx="2902857" cy="2902857"/>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HH\Dropbox\SIGA@Singapore\Slides\Stackabilization\figures\results\03.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17599" y="1613806"/>
            <a:ext cx="2902857" cy="2902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062506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Results </a:t>
            </a:r>
            <a:endParaRPr lang="en-CA" dirty="0"/>
          </a:p>
        </p:txBody>
      </p:sp>
      <p:sp>
        <p:nvSpPr>
          <p:cNvPr id="4" name="Slide Number Placeholder 3"/>
          <p:cNvSpPr>
            <a:spLocks noGrp="1"/>
          </p:cNvSpPr>
          <p:nvPr>
            <p:ph type="sldNum" sz="quarter" idx="12"/>
          </p:nvPr>
        </p:nvSpPr>
        <p:spPr/>
        <p:txBody>
          <a:bodyPr/>
          <a:lstStyle/>
          <a:p>
            <a:fld id="{E9DB1841-2D05-3E43-8E40-C4D0516F3E78}" type="slidenum">
              <a:rPr lang="en-US" smtClean="0"/>
              <a:t>51</a:t>
            </a:fld>
            <a:endParaRPr lang="en-US" dirty="0"/>
          </a:p>
        </p:txBody>
      </p:sp>
      <p:pic>
        <p:nvPicPr>
          <p:cNvPr id="5122" name="Picture 2" descr="C:\Users\HH\Dropbox\SIGA@Singapore\Slides\Stackabilization\figures\results\08.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76799" y="1584777"/>
            <a:ext cx="2844799" cy="2844799"/>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HH\Dropbox\SIGA@Singapore\Slides\Stackabilization\figures\results\06.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36914" y="1584777"/>
            <a:ext cx="2844799" cy="2844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90727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3600" dirty="0" smtClean="0"/>
              <a:t>Conclusion, limitations and future work</a:t>
            </a:r>
            <a:endParaRPr lang="en-US" sz="3600" dirty="0"/>
          </a:p>
        </p:txBody>
      </p:sp>
      <p:sp>
        <p:nvSpPr>
          <p:cNvPr id="5" name="Subtitle 4"/>
          <p:cNvSpPr>
            <a:spLocks noGrp="1"/>
          </p:cNvSpPr>
          <p:nvPr>
            <p:ph type="subTitle" idx="1"/>
          </p:nvPr>
        </p:nvSpPr>
        <p:spPr/>
        <p:txBody>
          <a:bodyPr/>
          <a:lstStyle/>
          <a:p>
            <a:endParaRPr lang="en-US" dirty="0"/>
          </a:p>
        </p:txBody>
      </p:sp>
      <p:sp>
        <p:nvSpPr>
          <p:cNvPr id="3" name="Slide Number Placeholder 2"/>
          <p:cNvSpPr>
            <a:spLocks noGrp="1"/>
          </p:cNvSpPr>
          <p:nvPr>
            <p:ph type="sldNum" sz="quarter" idx="12"/>
          </p:nvPr>
        </p:nvSpPr>
        <p:spPr/>
        <p:txBody>
          <a:bodyPr/>
          <a:lstStyle/>
          <a:p>
            <a:fld id="{E9DB1841-2D05-3E43-8E40-C4D0516F3E78}" type="slidenum">
              <a:rPr lang="en-US" smtClean="0"/>
              <a:t>52</a:t>
            </a:fld>
            <a:endParaRPr lang="en-US" dirty="0"/>
          </a:p>
        </p:txBody>
      </p:sp>
    </p:spTree>
    <p:extLst>
      <p:ext uri="{BB962C8B-B14F-4D97-AF65-F5344CB8AC3E}">
        <p14:creationId xmlns:p14="http://schemas.microsoft.com/office/powerpoint/2010/main" val="133074672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t>
            </a:r>
            <a:endParaRPr lang="en-US" dirty="0"/>
          </a:p>
        </p:txBody>
      </p:sp>
      <p:sp>
        <p:nvSpPr>
          <p:cNvPr id="3" name="Content Placeholder 2"/>
          <p:cNvSpPr>
            <a:spLocks noGrp="1"/>
          </p:cNvSpPr>
          <p:nvPr>
            <p:ph idx="1"/>
          </p:nvPr>
        </p:nvSpPr>
        <p:spPr/>
        <p:txBody>
          <a:bodyPr>
            <a:normAutofit/>
          </a:bodyPr>
          <a:lstStyle/>
          <a:p>
            <a:pPr marL="457200" indent="-457200">
              <a:buFont typeface="Arial" pitchFamily="34" charset="0"/>
              <a:buChar char="•"/>
            </a:pPr>
            <a:r>
              <a:rPr lang="en-US" sz="2800" dirty="0" smtClean="0"/>
              <a:t>Defined a measure for </a:t>
            </a:r>
            <a:r>
              <a:rPr lang="en-US" sz="2800" dirty="0" err="1" smtClean="0"/>
              <a:t>stackability</a:t>
            </a:r>
            <a:endParaRPr lang="en-US" sz="2800" dirty="0" smtClean="0"/>
          </a:p>
          <a:p>
            <a:pPr marL="457200" indent="-457200">
              <a:buFont typeface="Arial" pitchFamily="34" charset="0"/>
              <a:buChar char="•"/>
            </a:pPr>
            <a:r>
              <a:rPr lang="en-US" sz="2800" dirty="0" smtClean="0"/>
              <a:t>Analyze and optimize geometry of the shape to increase its stackability</a:t>
            </a:r>
            <a:endParaRPr lang="en-US" sz="2800" dirty="0"/>
          </a:p>
        </p:txBody>
      </p:sp>
      <p:sp>
        <p:nvSpPr>
          <p:cNvPr id="4" name="Slide Number Placeholder 3"/>
          <p:cNvSpPr>
            <a:spLocks noGrp="1"/>
          </p:cNvSpPr>
          <p:nvPr>
            <p:ph type="sldNum" sz="quarter" idx="12"/>
          </p:nvPr>
        </p:nvSpPr>
        <p:spPr/>
        <p:txBody>
          <a:bodyPr/>
          <a:lstStyle/>
          <a:p>
            <a:fld id="{E9DB1841-2D05-3E43-8E40-C4D0516F3E78}" type="slidenum">
              <a:rPr lang="en-US" smtClean="0"/>
              <a:t>53</a:t>
            </a:fld>
            <a:endParaRPr lang="en-US" dirty="0"/>
          </a:p>
        </p:txBody>
      </p:sp>
      <p:pic>
        <p:nvPicPr>
          <p:cNvPr id="2051" name="Picture 3" descr="C:\Users\HH\Dropbox\SIGA@Singapore\Slides\Stackabilization\figures\results\vas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94392" y="2683273"/>
            <a:ext cx="1175480" cy="19113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HH\Dropbox\SIGA@Singapore\Slides\Stackabilization\figures\results\chair.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00700" y="2584448"/>
            <a:ext cx="1905000" cy="2108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5134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 </a:t>
            </a:r>
            <a:endParaRPr lang="en-US" dirty="0"/>
          </a:p>
        </p:txBody>
      </p:sp>
      <p:sp>
        <p:nvSpPr>
          <p:cNvPr id="3" name="Content Placeholder 2"/>
          <p:cNvSpPr>
            <a:spLocks noGrp="1"/>
          </p:cNvSpPr>
          <p:nvPr>
            <p:ph idx="1"/>
          </p:nvPr>
        </p:nvSpPr>
        <p:spPr/>
        <p:txBody>
          <a:bodyPr/>
          <a:lstStyle/>
          <a:p>
            <a:pPr marL="457200" indent="-457200">
              <a:buFont typeface="Arial" pitchFamily="34" charset="0"/>
              <a:buChar char="•"/>
            </a:pPr>
            <a:r>
              <a:rPr lang="en-US" dirty="0" smtClean="0"/>
              <a:t>Deformation model is limited</a:t>
            </a:r>
            <a:endParaRPr lang="en-US" dirty="0"/>
          </a:p>
        </p:txBody>
      </p:sp>
      <p:sp>
        <p:nvSpPr>
          <p:cNvPr id="4" name="Slide Number Placeholder 3"/>
          <p:cNvSpPr>
            <a:spLocks noGrp="1"/>
          </p:cNvSpPr>
          <p:nvPr>
            <p:ph type="sldNum" sz="quarter" idx="12"/>
          </p:nvPr>
        </p:nvSpPr>
        <p:spPr/>
        <p:txBody>
          <a:bodyPr/>
          <a:lstStyle/>
          <a:p>
            <a:fld id="{E9DB1841-2D05-3E43-8E40-C4D0516F3E78}" type="slidenum">
              <a:rPr lang="en-US" smtClean="0"/>
              <a:t>54</a:t>
            </a:fld>
            <a:endParaRPr lang="en-US" dirty="0"/>
          </a:p>
        </p:txBody>
      </p:sp>
      <p:grpSp>
        <p:nvGrpSpPr>
          <p:cNvPr id="6" name="Group 5"/>
          <p:cNvGrpSpPr/>
          <p:nvPr/>
        </p:nvGrpSpPr>
        <p:grpSpPr>
          <a:xfrm>
            <a:off x="1775768" y="1835238"/>
            <a:ext cx="5592463" cy="3092417"/>
            <a:chOff x="1639416" y="1770842"/>
            <a:chExt cx="4990190" cy="2759383"/>
          </a:xfrm>
        </p:grpSpPr>
        <p:pic>
          <p:nvPicPr>
            <p:cNvPr id="1027" name="Picture 3" descr="C:\Users\iaa7\Dropbox\SIGA@Singapore\Slides\Stackabilization\todo\fail01 (2).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33479" y="1770842"/>
              <a:ext cx="1402065" cy="27593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iaa7\Dropbox\SIGA@Singapore\Slides\Stackabilization\todo\fail0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39416" y="1770842"/>
              <a:ext cx="1402065" cy="275938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5227542" y="1770842"/>
              <a:ext cx="1402064" cy="275938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8196849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67085" y="1405549"/>
            <a:ext cx="4009831" cy="3737950"/>
          </a:xfrm>
          <a:prstGeom prst="rect">
            <a:avLst/>
          </a:prstGeom>
        </p:spPr>
      </p:pic>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567085" y="1405549"/>
            <a:ext cx="4009831" cy="3737950"/>
          </a:xfrm>
          <a:prstGeom prst="rect">
            <a:avLst/>
          </a:prstGeom>
        </p:spPr>
      </p:pic>
      <p:pic>
        <p:nvPicPr>
          <p:cNvPr id="5" name="Picture 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567085" y="1405549"/>
            <a:ext cx="4009831" cy="3737951"/>
          </a:xfrm>
          <a:prstGeom prst="rect">
            <a:avLst/>
          </a:prstGeom>
        </p:spPr>
      </p:pic>
      <p:sp>
        <p:nvSpPr>
          <p:cNvPr id="2" name="Title 1"/>
          <p:cNvSpPr>
            <a:spLocks noGrp="1"/>
          </p:cNvSpPr>
          <p:nvPr>
            <p:ph type="title"/>
          </p:nvPr>
        </p:nvSpPr>
        <p:spPr/>
        <p:txBody>
          <a:bodyPr/>
          <a:lstStyle/>
          <a:p>
            <a:r>
              <a:rPr lang="en-US" dirty="0" smtClean="0"/>
              <a:t>Limitation</a:t>
            </a:r>
            <a:endParaRPr lang="en-US" dirty="0"/>
          </a:p>
        </p:txBody>
      </p:sp>
      <p:sp>
        <p:nvSpPr>
          <p:cNvPr id="3" name="Content Placeholder 2"/>
          <p:cNvSpPr>
            <a:spLocks noGrp="1"/>
          </p:cNvSpPr>
          <p:nvPr>
            <p:ph idx="1"/>
          </p:nvPr>
        </p:nvSpPr>
        <p:spPr/>
        <p:txBody>
          <a:bodyPr/>
          <a:lstStyle/>
          <a:p>
            <a:pPr marL="457200" indent="-457200">
              <a:buFont typeface="Arial" pitchFamily="34" charset="0"/>
              <a:buChar char="•"/>
            </a:pPr>
            <a:r>
              <a:rPr lang="en-US" dirty="0" smtClean="0"/>
              <a:t>Stability of stack</a:t>
            </a:r>
            <a:endParaRPr lang="en-US" dirty="0"/>
          </a:p>
        </p:txBody>
      </p:sp>
      <p:sp>
        <p:nvSpPr>
          <p:cNvPr id="4" name="Slide Number Placeholder 3"/>
          <p:cNvSpPr>
            <a:spLocks noGrp="1"/>
          </p:cNvSpPr>
          <p:nvPr>
            <p:ph type="sldNum" sz="quarter" idx="12"/>
          </p:nvPr>
        </p:nvSpPr>
        <p:spPr/>
        <p:txBody>
          <a:bodyPr/>
          <a:lstStyle/>
          <a:p>
            <a:fld id="{E9DB1841-2D05-3E43-8E40-C4D0516F3E78}" type="slidenum">
              <a:rPr lang="en-US" smtClean="0"/>
              <a:t>55</a:t>
            </a:fld>
            <a:endParaRPr lang="en-US" dirty="0"/>
          </a:p>
        </p:txBody>
      </p:sp>
    </p:spTree>
    <p:extLst>
      <p:ext uri="{BB962C8B-B14F-4D97-AF65-F5344CB8AC3E}">
        <p14:creationId xmlns:p14="http://schemas.microsoft.com/office/powerpoint/2010/main" val="573466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7" name="Content Placeholder 6"/>
          <p:cNvSpPr>
            <a:spLocks noGrp="1"/>
          </p:cNvSpPr>
          <p:nvPr>
            <p:ph idx="1"/>
          </p:nvPr>
        </p:nvSpPr>
        <p:spPr/>
        <p:txBody>
          <a:bodyPr/>
          <a:lstStyle/>
          <a:p>
            <a:pPr marL="457200" indent="-457200">
              <a:buFont typeface="Arial" pitchFamily="34" charset="0"/>
              <a:buChar char="•"/>
            </a:pPr>
            <a:r>
              <a:rPr lang="en-US" dirty="0" smtClean="0"/>
              <a:t>Partition + stackabilization</a:t>
            </a:r>
            <a:endParaRPr lang="en-CA" dirty="0"/>
          </a:p>
        </p:txBody>
      </p:sp>
      <p:sp>
        <p:nvSpPr>
          <p:cNvPr id="4" name="Slide Number Placeholder 3"/>
          <p:cNvSpPr>
            <a:spLocks noGrp="1"/>
          </p:cNvSpPr>
          <p:nvPr>
            <p:ph type="sldNum" sz="quarter" idx="12"/>
          </p:nvPr>
        </p:nvSpPr>
        <p:spPr/>
        <p:txBody>
          <a:bodyPr/>
          <a:lstStyle/>
          <a:p>
            <a:fld id="{E9DB1841-2D05-3E43-8E40-C4D0516F3E78}" type="slidenum">
              <a:rPr lang="en-US" smtClean="0"/>
              <a:t>56</a:t>
            </a:fld>
            <a:endParaRPr lang="en-US" dirty="0"/>
          </a:p>
        </p:txBody>
      </p:sp>
      <p:pic>
        <p:nvPicPr>
          <p:cNvPr id="15362" name="Picture 2" descr="C:\Users\honghual\Dropbox\Stackabilization\figures\results\remove.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10556" y="1719761"/>
            <a:ext cx="1237393" cy="1411146"/>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3006547" y="2991917"/>
            <a:ext cx="475488" cy="563270"/>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329868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7" name="Content Placeholder 6"/>
          <p:cNvSpPr>
            <a:spLocks noGrp="1"/>
          </p:cNvSpPr>
          <p:nvPr>
            <p:ph idx="1"/>
          </p:nvPr>
        </p:nvSpPr>
        <p:spPr/>
        <p:txBody>
          <a:bodyPr/>
          <a:lstStyle/>
          <a:p>
            <a:pPr marL="457200" indent="-457200">
              <a:buFont typeface="Arial" pitchFamily="34" charset="0"/>
              <a:buChar char="•"/>
            </a:pPr>
            <a:r>
              <a:rPr lang="en-US" dirty="0" smtClean="0"/>
              <a:t>Partition + stackabilization</a:t>
            </a:r>
            <a:endParaRPr lang="en-CA" dirty="0"/>
          </a:p>
        </p:txBody>
      </p:sp>
      <p:sp>
        <p:nvSpPr>
          <p:cNvPr id="4" name="Slide Number Placeholder 3"/>
          <p:cNvSpPr>
            <a:spLocks noGrp="1"/>
          </p:cNvSpPr>
          <p:nvPr>
            <p:ph type="sldNum" sz="quarter" idx="12"/>
          </p:nvPr>
        </p:nvSpPr>
        <p:spPr/>
        <p:txBody>
          <a:bodyPr/>
          <a:lstStyle/>
          <a:p>
            <a:fld id="{E9DB1841-2D05-3E43-8E40-C4D0516F3E78}" type="slidenum">
              <a:rPr lang="en-US" smtClean="0"/>
              <a:t>57</a:t>
            </a:fld>
            <a:endParaRPr lang="en-US" dirty="0"/>
          </a:p>
        </p:txBody>
      </p:sp>
      <p:pic>
        <p:nvPicPr>
          <p:cNvPr id="15362" name="Picture 2" descr="C:\Users\honghual\Dropbox\Stackabilization\figures\results\remove.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10556" y="1719761"/>
            <a:ext cx="5122888" cy="1608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583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7" name="Content Placeholder 6"/>
          <p:cNvSpPr>
            <a:spLocks noGrp="1"/>
          </p:cNvSpPr>
          <p:nvPr>
            <p:ph idx="1"/>
          </p:nvPr>
        </p:nvSpPr>
        <p:spPr/>
        <p:txBody>
          <a:bodyPr/>
          <a:lstStyle/>
          <a:p>
            <a:pPr marL="457200" indent="-457200">
              <a:buFont typeface="Arial" pitchFamily="34" charset="0"/>
              <a:buChar char="•"/>
            </a:pPr>
            <a:r>
              <a:rPr lang="en-US" dirty="0" smtClean="0"/>
              <a:t>Partition + stackabilization</a:t>
            </a:r>
            <a:endParaRPr lang="en-CA" dirty="0"/>
          </a:p>
        </p:txBody>
      </p:sp>
      <p:sp>
        <p:nvSpPr>
          <p:cNvPr id="4" name="Slide Number Placeholder 3"/>
          <p:cNvSpPr>
            <a:spLocks noGrp="1"/>
          </p:cNvSpPr>
          <p:nvPr>
            <p:ph type="sldNum" sz="quarter" idx="12"/>
          </p:nvPr>
        </p:nvSpPr>
        <p:spPr/>
        <p:txBody>
          <a:bodyPr/>
          <a:lstStyle/>
          <a:p>
            <a:fld id="{E9DB1841-2D05-3E43-8E40-C4D0516F3E78}" type="slidenum">
              <a:rPr lang="en-US" smtClean="0"/>
              <a:t>58</a:t>
            </a:fld>
            <a:endParaRPr lang="en-US" dirty="0"/>
          </a:p>
        </p:txBody>
      </p:sp>
      <p:grpSp>
        <p:nvGrpSpPr>
          <p:cNvPr id="6" name="Group 5"/>
          <p:cNvGrpSpPr/>
          <p:nvPr/>
        </p:nvGrpSpPr>
        <p:grpSpPr>
          <a:xfrm>
            <a:off x="2010556" y="1719760"/>
            <a:ext cx="5122888" cy="3109415"/>
            <a:chOff x="1461180" y="1214718"/>
            <a:chExt cx="5954965" cy="3614457"/>
          </a:xfrm>
        </p:grpSpPr>
        <p:pic>
          <p:nvPicPr>
            <p:cNvPr id="15362" name="Picture 2" descr="C:\Users\honghual\Dropbox\Stackabilization\figures\results\remove.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1" b="-1334"/>
            <a:stretch/>
          </p:blipFill>
          <p:spPr bwMode="auto">
            <a:xfrm>
              <a:off x="1461180" y="1214718"/>
              <a:ext cx="5954965" cy="3614457"/>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2809875" y="1323975"/>
              <a:ext cx="3848100" cy="1724025"/>
            </a:xfrm>
            <a:prstGeom prst="roundRect">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ounded Rectangle 4"/>
            <p:cNvSpPr/>
            <p:nvPr/>
          </p:nvSpPr>
          <p:spPr>
            <a:xfrm>
              <a:off x="2647950" y="3124201"/>
              <a:ext cx="1676400" cy="1638300"/>
            </a:xfrm>
            <a:prstGeom prst="roundRect">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23745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4" name="Content Placeholder 3"/>
          <p:cNvSpPr>
            <a:spLocks noGrp="1"/>
          </p:cNvSpPr>
          <p:nvPr>
            <p:ph idx="1"/>
          </p:nvPr>
        </p:nvSpPr>
        <p:spPr/>
        <p:txBody>
          <a:bodyPr/>
          <a:lstStyle/>
          <a:p>
            <a:pPr marL="457200" indent="-457200">
              <a:buFont typeface="Arial" pitchFamily="34" charset="0"/>
              <a:buChar char="•"/>
            </a:pPr>
            <a:r>
              <a:rPr lang="en-US" dirty="0" smtClean="0"/>
              <a:t>Folding + stacking</a:t>
            </a:r>
            <a:endParaRPr lang="en-CA" dirty="0"/>
          </a:p>
        </p:txBody>
      </p:sp>
      <p:sp>
        <p:nvSpPr>
          <p:cNvPr id="3" name="Slide Number Placeholder 2"/>
          <p:cNvSpPr>
            <a:spLocks noGrp="1"/>
          </p:cNvSpPr>
          <p:nvPr>
            <p:ph type="sldNum" sz="quarter" idx="12"/>
          </p:nvPr>
        </p:nvSpPr>
        <p:spPr/>
        <p:txBody>
          <a:bodyPr/>
          <a:lstStyle/>
          <a:p>
            <a:fld id="{E9DB1841-2D05-3E43-8E40-C4D0516F3E78}" type="slidenum">
              <a:rPr lang="en-US" smtClean="0"/>
              <a:t>59</a:t>
            </a:fld>
            <a:endParaRPr lang="en-US" dirty="0"/>
          </a:p>
        </p:txBody>
      </p:sp>
      <p:pic>
        <p:nvPicPr>
          <p:cNvPr id="17410" name="Picture 2" descr="C:\Users\honghual\Dropbox\Stackabilization\figures\fol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73415" y="1822515"/>
            <a:ext cx="6397171" cy="2772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283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 </a:t>
            </a:r>
            <a:endParaRPr lang="en-US" dirty="0"/>
          </a:p>
        </p:txBody>
      </p:sp>
      <p:sp>
        <p:nvSpPr>
          <p:cNvPr id="4" name="Content Placeholder 3"/>
          <p:cNvSpPr>
            <a:spLocks noGrp="1"/>
          </p:cNvSpPr>
          <p:nvPr>
            <p:ph idx="1"/>
          </p:nvPr>
        </p:nvSpPr>
        <p:spPr/>
        <p:txBody>
          <a:bodyPr/>
          <a:lstStyle/>
          <a:p>
            <a:pPr marL="457200" indent="-457200">
              <a:buFont typeface="Arial" pitchFamily="34" charset="0"/>
              <a:buChar char="•"/>
            </a:pPr>
            <a:r>
              <a:rPr lang="en-US" dirty="0" smtClean="0"/>
              <a:t>Shape optimization</a:t>
            </a:r>
            <a:endParaRPr lang="en-US" dirty="0"/>
          </a:p>
        </p:txBody>
      </p:sp>
      <p:sp>
        <p:nvSpPr>
          <p:cNvPr id="3" name="Slide Number Placeholder 2"/>
          <p:cNvSpPr>
            <a:spLocks noGrp="1"/>
          </p:cNvSpPr>
          <p:nvPr>
            <p:ph type="sldNum" sz="quarter" idx="12"/>
          </p:nvPr>
        </p:nvSpPr>
        <p:spPr/>
        <p:txBody>
          <a:bodyPr/>
          <a:lstStyle/>
          <a:p>
            <a:fld id="{E9DB1841-2D05-3E43-8E40-C4D0516F3E78}" type="slidenum">
              <a:rPr lang="en-US" smtClean="0"/>
              <a:t>6</a:t>
            </a:fld>
            <a:endParaRPr lang="en-US" dirty="0"/>
          </a:p>
        </p:txBody>
      </p:sp>
      <p:grpSp>
        <p:nvGrpSpPr>
          <p:cNvPr id="9" name="Group 8"/>
          <p:cNvGrpSpPr/>
          <p:nvPr/>
        </p:nvGrpSpPr>
        <p:grpSpPr>
          <a:xfrm>
            <a:off x="5360671" y="2241678"/>
            <a:ext cx="3076576" cy="2361796"/>
            <a:chOff x="5360671" y="2104518"/>
            <a:chExt cx="3076576" cy="2361796"/>
          </a:xfrm>
        </p:grpSpPr>
        <p:grpSp>
          <p:nvGrpSpPr>
            <p:cNvPr id="8" name="Group 7"/>
            <p:cNvGrpSpPr/>
            <p:nvPr/>
          </p:nvGrpSpPr>
          <p:grpSpPr>
            <a:xfrm>
              <a:off x="5360671" y="2104518"/>
              <a:ext cx="3076576" cy="1911668"/>
              <a:chOff x="5360671" y="2104518"/>
              <a:chExt cx="3076576" cy="1911668"/>
            </a:xfrm>
          </p:grpSpPr>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45582" y="2104518"/>
                <a:ext cx="1891665" cy="1911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60671" y="2177385"/>
                <a:ext cx="1211580" cy="1823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矩形 5"/>
            <p:cNvSpPr/>
            <p:nvPr/>
          </p:nvSpPr>
          <p:spPr>
            <a:xfrm>
              <a:off x="6001498" y="4127760"/>
              <a:ext cx="1687770" cy="338554"/>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600" dirty="0" smtClean="0"/>
                <a:t>[Mitra et al. 2007]</a:t>
              </a:r>
              <a:endParaRPr lang="zh-CN" altLang="en-US" sz="1600" dirty="0"/>
            </a:p>
          </p:txBody>
        </p:sp>
      </p:grpSp>
      <p:grpSp>
        <p:nvGrpSpPr>
          <p:cNvPr id="6" name="Group 5"/>
          <p:cNvGrpSpPr/>
          <p:nvPr/>
        </p:nvGrpSpPr>
        <p:grpSpPr>
          <a:xfrm>
            <a:off x="1597348" y="2389764"/>
            <a:ext cx="2564130" cy="2213710"/>
            <a:chOff x="1597348" y="2252604"/>
            <a:chExt cx="2564130" cy="2213710"/>
          </a:xfrm>
        </p:grpSpPr>
        <p:grpSp>
          <p:nvGrpSpPr>
            <p:cNvPr id="5" name="Group 4"/>
            <p:cNvGrpSpPr/>
            <p:nvPr/>
          </p:nvGrpSpPr>
          <p:grpSpPr>
            <a:xfrm>
              <a:off x="1597348" y="2252604"/>
              <a:ext cx="2564130" cy="1764032"/>
              <a:chOff x="1597348" y="2252604"/>
              <a:chExt cx="2564130" cy="1764032"/>
            </a:xfrm>
          </p:grpSpPr>
          <p:pic>
            <p:nvPicPr>
              <p:cNvPr id="1028" name="Picture 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597348" y="2252606"/>
                <a:ext cx="1322070" cy="1764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805118" y="2252604"/>
                <a:ext cx="1356360" cy="1744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 name="矩形 5"/>
            <p:cNvSpPr/>
            <p:nvPr/>
          </p:nvSpPr>
          <p:spPr>
            <a:xfrm>
              <a:off x="1911829" y="4127760"/>
              <a:ext cx="1786578" cy="338554"/>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600" dirty="0" smtClean="0"/>
                <a:t>[Hoppe et al. 1993]</a:t>
              </a:r>
              <a:endParaRPr lang="zh-CN" altLang="en-US" sz="1600" dirty="0"/>
            </a:p>
          </p:txBody>
        </p:sp>
      </p:grpSp>
      <p:sp>
        <p:nvSpPr>
          <p:cNvPr id="15" name="TextBox 14"/>
          <p:cNvSpPr txBox="1"/>
          <p:nvPr/>
        </p:nvSpPr>
        <p:spPr>
          <a:xfrm>
            <a:off x="2174563" y="1867078"/>
            <a:ext cx="1046056" cy="369332"/>
          </a:xfrm>
          <a:prstGeom prst="rect">
            <a:avLst/>
          </a:prstGeom>
          <a:noFill/>
        </p:spPr>
        <p:txBody>
          <a:bodyPr wrap="none" rtlCol="0">
            <a:spAutoFit/>
          </a:bodyPr>
          <a:lstStyle/>
          <a:p>
            <a:r>
              <a:rPr lang="en-US" i="1" dirty="0" smtClean="0"/>
              <a:t>Low level</a:t>
            </a:r>
            <a:endParaRPr lang="en-US" i="1" dirty="0"/>
          </a:p>
        </p:txBody>
      </p:sp>
      <p:sp>
        <p:nvSpPr>
          <p:cNvPr id="16" name="TextBox 15"/>
          <p:cNvSpPr txBox="1"/>
          <p:nvPr/>
        </p:nvSpPr>
        <p:spPr>
          <a:xfrm>
            <a:off x="6238534" y="1867078"/>
            <a:ext cx="1100109" cy="369332"/>
          </a:xfrm>
          <a:prstGeom prst="rect">
            <a:avLst/>
          </a:prstGeom>
          <a:noFill/>
        </p:spPr>
        <p:txBody>
          <a:bodyPr wrap="none" rtlCol="0">
            <a:spAutoFit/>
          </a:bodyPr>
          <a:lstStyle/>
          <a:p>
            <a:r>
              <a:rPr lang="en-US" i="1" dirty="0" smtClean="0"/>
              <a:t>High level</a:t>
            </a:r>
            <a:endParaRPr lang="en-US" i="1" dirty="0"/>
          </a:p>
        </p:txBody>
      </p:sp>
    </p:spTree>
    <p:custDataLst>
      <p:tags r:id="rId1"/>
    </p:custDataLst>
    <p:extLst>
      <p:ext uri="{BB962C8B-B14F-4D97-AF65-F5344CB8AC3E}">
        <p14:creationId xmlns:p14="http://schemas.microsoft.com/office/powerpoint/2010/main" val="1048953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4" name="Content Placeholder 3"/>
          <p:cNvSpPr>
            <a:spLocks noGrp="1"/>
          </p:cNvSpPr>
          <p:nvPr>
            <p:ph idx="1"/>
          </p:nvPr>
        </p:nvSpPr>
        <p:spPr/>
        <p:txBody>
          <a:bodyPr/>
          <a:lstStyle/>
          <a:p>
            <a:pPr marL="457200" indent="-457200">
              <a:buFont typeface="Arial" pitchFamily="34" charset="0"/>
              <a:buChar char="•"/>
            </a:pPr>
            <a:r>
              <a:rPr lang="en-US" dirty="0" smtClean="0"/>
              <a:t>Other deformation models</a:t>
            </a:r>
            <a:endParaRPr lang="en-CA" dirty="0"/>
          </a:p>
        </p:txBody>
      </p:sp>
      <p:sp>
        <p:nvSpPr>
          <p:cNvPr id="3" name="Slide Number Placeholder 2"/>
          <p:cNvSpPr>
            <a:spLocks noGrp="1"/>
          </p:cNvSpPr>
          <p:nvPr>
            <p:ph type="sldNum" sz="quarter" idx="12"/>
          </p:nvPr>
        </p:nvSpPr>
        <p:spPr/>
        <p:txBody>
          <a:bodyPr/>
          <a:lstStyle/>
          <a:p>
            <a:fld id="{E9DB1841-2D05-3E43-8E40-C4D0516F3E78}" type="slidenum">
              <a:rPr lang="en-US" smtClean="0"/>
              <a:t>60</a:t>
            </a:fld>
            <a:endParaRPr lang="en-US" dirty="0"/>
          </a:p>
        </p:txBody>
      </p:sp>
      <p:pic>
        <p:nvPicPr>
          <p:cNvPr id="16386" name="Picture 2" descr="C:\Users\honghual\Dropbox\Stackabilization\figures\results\vertexDeform-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65400" y="1752347"/>
            <a:ext cx="4013200" cy="3014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6461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481708"/>
            <a:ext cx="5130799" cy="1711821"/>
            <a:chOff x="0" y="481708"/>
            <a:chExt cx="5130799" cy="1711821"/>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81708"/>
              <a:ext cx="5130799" cy="1711821"/>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08099" y="741663"/>
              <a:ext cx="1893639" cy="1451866"/>
            </a:xfrm>
            <a:prstGeom prst="rect">
              <a:avLst/>
            </a:prstGeom>
          </p:spPr>
        </p:pic>
      </p:grpSp>
      <p:pic>
        <p:nvPicPr>
          <p:cNvPr id="13" name="Picture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54600" y="2314379"/>
            <a:ext cx="2997200" cy="2997200"/>
          </a:xfrm>
          <a:prstGeom prst="rect">
            <a:avLst/>
          </a:prstGeom>
        </p:spPr>
      </p:pic>
      <p:pic>
        <p:nvPicPr>
          <p:cNvPr id="12" name="Picture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6356" y="2422299"/>
            <a:ext cx="3137124" cy="3137126"/>
          </a:xfrm>
          <a:prstGeom prst="rect">
            <a:avLst/>
          </a:prstGeom>
        </p:spPr>
      </p:pic>
      <p:pic>
        <p:nvPicPr>
          <p:cNvPr id="10" name="Picture 9"/>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868141" y="-1359321"/>
            <a:ext cx="4024168" cy="4024168"/>
          </a:xfrm>
          <a:prstGeom prst="rect">
            <a:avLst/>
          </a:prstGeom>
        </p:spPr>
      </p:pic>
      <p:sp>
        <p:nvSpPr>
          <p:cNvPr id="11" name="Rectangle 10"/>
          <p:cNvSpPr/>
          <p:nvPr/>
        </p:nvSpPr>
        <p:spPr>
          <a:xfrm>
            <a:off x="0" y="2193529"/>
            <a:ext cx="9144000" cy="1273571"/>
          </a:xfrm>
          <a:prstGeom prst="rect">
            <a:avLst/>
          </a:prstGeom>
          <a:solidFill>
            <a:schemeClr val="bg1"/>
          </a:solidFill>
          <a:ln>
            <a:noFill/>
          </a:ln>
          <a:effectLst>
            <a:outerShdw blurRad="63500" dist="25400" dir="54000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0050" y="2255639"/>
            <a:ext cx="8229600" cy="857250"/>
          </a:xfrm>
        </p:spPr>
        <p:txBody>
          <a:bodyPr/>
          <a:lstStyle/>
          <a:p>
            <a:r>
              <a:rPr lang="en-US" dirty="0" smtClean="0">
                <a:effectLst>
                  <a:outerShdw blurRad="38100" dist="38100" dir="2700000" algn="tl">
                    <a:srgbClr val="000000">
                      <a:alpha val="25000"/>
                    </a:srgbClr>
                  </a:outerShdw>
                </a:effectLst>
              </a:rPr>
              <a:t>Thank you</a:t>
            </a:r>
            <a:endParaRPr lang="en-US" dirty="0">
              <a:effectLst>
                <a:outerShdw blurRad="38100" dist="38100" dir="2700000" algn="tl">
                  <a:srgbClr val="000000">
                    <a:alpha val="25000"/>
                  </a:srgbClr>
                </a:outerShdw>
              </a:effectLst>
            </a:endParaRPr>
          </a:p>
        </p:txBody>
      </p:sp>
      <p:sp>
        <p:nvSpPr>
          <p:cNvPr id="15" name="Rectangle 14"/>
          <p:cNvSpPr/>
          <p:nvPr/>
        </p:nvSpPr>
        <p:spPr>
          <a:xfrm>
            <a:off x="3198547" y="3021568"/>
            <a:ext cx="2746906" cy="369332"/>
          </a:xfrm>
          <a:prstGeom prst="rect">
            <a:avLst/>
          </a:prstGeom>
        </p:spPr>
        <p:txBody>
          <a:bodyPr wrap="none">
            <a:spAutoFit/>
          </a:bodyPr>
          <a:lstStyle/>
          <a:p>
            <a:r>
              <a:rPr lang="en-US" dirty="0" smtClean="0"/>
              <a:t>code.google.com/p/</a:t>
            </a:r>
            <a:r>
              <a:rPr lang="en-US" b="1" dirty="0" smtClean="0"/>
              <a:t>stacker</a:t>
            </a:r>
            <a:endParaRPr lang="en-US" b="1" dirty="0"/>
          </a:p>
        </p:txBody>
      </p:sp>
      <p:sp>
        <p:nvSpPr>
          <p:cNvPr id="3" name="Slide Number Placeholder 2"/>
          <p:cNvSpPr>
            <a:spLocks noGrp="1"/>
          </p:cNvSpPr>
          <p:nvPr>
            <p:ph type="sldNum" sz="quarter" idx="12"/>
          </p:nvPr>
        </p:nvSpPr>
        <p:spPr/>
        <p:txBody>
          <a:bodyPr/>
          <a:lstStyle/>
          <a:p>
            <a:fld id="{E9DB1841-2D05-3E43-8E40-C4D0516F3E78}" type="slidenum">
              <a:rPr lang="en-US" smtClean="0"/>
              <a:t>61</a:t>
            </a:fld>
            <a:endParaRPr lang="en-US" dirty="0"/>
          </a:p>
        </p:txBody>
      </p:sp>
    </p:spTree>
    <p:extLst>
      <p:ext uri="{BB962C8B-B14F-4D97-AF65-F5344CB8AC3E}">
        <p14:creationId xmlns:p14="http://schemas.microsoft.com/office/powerpoint/2010/main" val="2652053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50"/>
                                        <p:tgtEl>
                                          <p:spTgt spid="10"/>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50"/>
                                        <p:tgtEl>
                                          <p:spTgt spid="12"/>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250"/>
                                        <p:tgtEl>
                                          <p:spTgt spid="13"/>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 </a:t>
            </a:r>
            <a:endParaRPr lang="en-US" dirty="0"/>
          </a:p>
        </p:txBody>
      </p:sp>
      <p:sp>
        <p:nvSpPr>
          <p:cNvPr id="4" name="Content Placeholder 3"/>
          <p:cNvSpPr>
            <a:spLocks noGrp="1"/>
          </p:cNvSpPr>
          <p:nvPr>
            <p:ph idx="1"/>
          </p:nvPr>
        </p:nvSpPr>
        <p:spPr/>
        <p:txBody>
          <a:bodyPr/>
          <a:lstStyle/>
          <a:p>
            <a:pPr marL="457200" indent="-457200">
              <a:buFont typeface="Arial" pitchFamily="34" charset="0"/>
              <a:buChar char="•"/>
            </a:pPr>
            <a:r>
              <a:rPr lang="en-US" dirty="0" smtClean="0"/>
              <a:t>2D Tiling</a:t>
            </a:r>
            <a:endParaRPr lang="en-US" dirty="0"/>
          </a:p>
        </p:txBody>
      </p:sp>
      <p:sp>
        <p:nvSpPr>
          <p:cNvPr id="3" name="Slide Number Placeholder 2"/>
          <p:cNvSpPr>
            <a:spLocks noGrp="1"/>
          </p:cNvSpPr>
          <p:nvPr>
            <p:ph type="sldNum" sz="quarter" idx="12"/>
          </p:nvPr>
        </p:nvSpPr>
        <p:spPr/>
        <p:txBody>
          <a:bodyPr/>
          <a:lstStyle/>
          <a:p>
            <a:fld id="{E9DB1841-2D05-3E43-8E40-C4D0516F3E78}" type="slidenum">
              <a:rPr lang="en-US" smtClean="0"/>
              <a:t>7</a:t>
            </a:fld>
            <a:endParaRPr lang="en-US" dirty="0"/>
          </a:p>
        </p:txBody>
      </p:sp>
      <p:grpSp>
        <p:nvGrpSpPr>
          <p:cNvPr id="5" name="Group 4"/>
          <p:cNvGrpSpPr/>
          <p:nvPr/>
        </p:nvGrpSpPr>
        <p:grpSpPr>
          <a:xfrm>
            <a:off x="1442217" y="1952625"/>
            <a:ext cx="6259567" cy="2883021"/>
            <a:chOff x="1246133" y="1952625"/>
            <a:chExt cx="6259567" cy="2883021"/>
          </a:xfrm>
        </p:grpSpPr>
        <p:sp>
          <p:nvSpPr>
            <p:cNvPr id="11" name="矩形 5"/>
            <p:cNvSpPr/>
            <p:nvPr/>
          </p:nvSpPr>
          <p:spPr>
            <a:xfrm>
              <a:off x="3053913" y="4127760"/>
              <a:ext cx="2855846" cy="707886"/>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dirty="0" smtClean="0"/>
                <a:t>Escherization</a:t>
              </a:r>
              <a:endParaRPr lang="en-US" sz="2000" dirty="0"/>
            </a:p>
            <a:p>
              <a:pPr algn="ctr"/>
              <a:r>
                <a:rPr lang="en-US" altLang="zh-CN" sz="2000" dirty="0" smtClean="0"/>
                <a:t>[</a:t>
              </a:r>
              <a:r>
                <a:rPr lang="en-US" sz="2000" dirty="0"/>
                <a:t>Kaplan and </a:t>
              </a:r>
              <a:r>
                <a:rPr lang="en-US" sz="2000" dirty="0" smtClean="0"/>
                <a:t>Salesin</a:t>
              </a:r>
              <a:r>
                <a:rPr lang="en-US" altLang="zh-CN" sz="2000" dirty="0" smtClean="0"/>
                <a:t> 2000]</a:t>
              </a:r>
              <a:endParaRPr lang="zh-CN" altLang="en-US" sz="2000" dirty="0"/>
            </a:p>
          </p:txBody>
        </p:sp>
        <p:pic>
          <p:nvPicPr>
            <p:cNvPr id="2050" name="Picture 2" descr="http://www.cgl.uwaterloo.ca/~csk/projects/escherization/ex/step_1.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46133" y="1952625"/>
              <a:ext cx="1457325"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cgl.uwaterloo.ca/~csk/projects/escherization/ex/step_2.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805118" y="1952625"/>
              <a:ext cx="1285875"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cgl.uwaterloo.ca/~csk/projects/escherization/ex/step_3.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090993" y="1952625"/>
              <a:ext cx="1285875"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cgl.uwaterloo.ca/~csk/projects/escherization/ex/thumbs/escher_final.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600700" y="1952625"/>
              <a:ext cx="1905000" cy="1905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5136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approach</a:t>
            </a:r>
            <a:endParaRPr lang="en-US" dirty="0"/>
          </a:p>
        </p:txBody>
      </p:sp>
      <p:sp>
        <p:nvSpPr>
          <p:cNvPr id="3" name="Content Placeholder 2"/>
          <p:cNvSpPr>
            <a:spLocks noGrp="1"/>
          </p:cNvSpPr>
          <p:nvPr>
            <p:ph idx="1"/>
          </p:nvPr>
        </p:nvSpPr>
        <p:spPr/>
        <p:txBody>
          <a:bodyPr>
            <a:normAutofit/>
          </a:bodyPr>
          <a:lstStyle/>
          <a:p>
            <a:pPr marL="457200" indent="-457200">
              <a:buFont typeface="Arial" pitchFamily="34" charset="0"/>
              <a:buChar char="•"/>
            </a:pPr>
            <a:r>
              <a:rPr lang="en-US" dirty="0" smtClean="0"/>
              <a:t>Define </a:t>
            </a:r>
            <a:r>
              <a:rPr lang="en-US" dirty="0"/>
              <a:t>stackability measure </a:t>
            </a:r>
            <a:endParaRPr lang="en-US" dirty="0" smtClean="0"/>
          </a:p>
          <a:p>
            <a:pPr marL="457200" indent="-457200">
              <a:buFont typeface="Arial" pitchFamily="34" charset="0"/>
              <a:buChar char="•"/>
            </a:pPr>
            <a:r>
              <a:rPr lang="en-US" dirty="0" smtClean="0"/>
              <a:t>Automatically improve stackability</a:t>
            </a:r>
          </a:p>
          <a:p>
            <a:pPr marL="1200150" lvl="1" indent="-457200">
              <a:buFont typeface="Arial" pitchFamily="34" charset="0"/>
              <a:buChar char="•"/>
            </a:pPr>
            <a:r>
              <a:rPr lang="en-US" sz="2400" dirty="0" smtClean="0"/>
              <a:t>Contact driven deformation</a:t>
            </a:r>
          </a:p>
          <a:p>
            <a:pPr marL="1200150" lvl="1" indent="-457200">
              <a:buFont typeface="Arial" pitchFamily="34" charset="0"/>
              <a:buChar char="•"/>
            </a:pPr>
            <a:r>
              <a:rPr lang="en-US" sz="2400" dirty="0" smtClean="0"/>
              <a:t>Structure preserving</a:t>
            </a:r>
          </a:p>
          <a:p>
            <a:pPr marL="1200150" lvl="1" indent="-457200">
              <a:buFont typeface="Arial" pitchFamily="34" charset="0"/>
              <a:buChar char="•"/>
            </a:pPr>
            <a:r>
              <a:rPr lang="en-US" sz="2400" dirty="0" smtClean="0"/>
              <a:t>Greedy optimization</a:t>
            </a:r>
          </a:p>
          <a:p>
            <a:pPr marL="457200" indent="-457200">
              <a:buFont typeface="Arial" pitchFamily="34" charset="0"/>
              <a:buChar char="•"/>
            </a:pPr>
            <a:r>
              <a:rPr lang="en-US" dirty="0" smtClean="0"/>
              <a:t>Allow designers to control the process</a:t>
            </a:r>
            <a:endParaRPr lang="en-US" dirty="0"/>
          </a:p>
        </p:txBody>
      </p:sp>
      <p:sp>
        <p:nvSpPr>
          <p:cNvPr id="4" name="Slide Number Placeholder 3"/>
          <p:cNvSpPr>
            <a:spLocks noGrp="1"/>
          </p:cNvSpPr>
          <p:nvPr>
            <p:ph type="sldNum" sz="quarter" idx="12"/>
          </p:nvPr>
        </p:nvSpPr>
        <p:spPr/>
        <p:txBody>
          <a:bodyPr/>
          <a:lstStyle/>
          <a:p>
            <a:fld id="{E9DB1841-2D05-3E43-8E40-C4D0516F3E78}" type="slidenum">
              <a:rPr lang="en-US" smtClean="0"/>
              <a:t>8</a:t>
            </a:fld>
            <a:endParaRPr lang="en-US" dirty="0"/>
          </a:p>
        </p:txBody>
      </p:sp>
    </p:spTree>
    <p:extLst>
      <p:ext uri="{BB962C8B-B14F-4D97-AF65-F5344CB8AC3E}">
        <p14:creationId xmlns:p14="http://schemas.microsoft.com/office/powerpoint/2010/main" val="3461189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Stackability</a:t>
            </a:r>
            <a:endParaRPr lang="en-CA" dirty="0"/>
          </a:p>
        </p:txBody>
      </p:sp>
      <p:sp>
        <p:nvSpPr>
          <p:cNvPr id="8" name="Subtitle 7"/>
          <p:cNvSpPr>
            <a:spLocks noGrp="1"/>
          </p:cNvSpPr>
          <p:nvPr>
            <p:ph type="subTitle" idx="1"/>
          </p:nvPr>
        </p:nvSpPr>
        <p:spPr/>
        <p:txBody>
          <a:bodyPr/>
          <a:lstStyle/>
          <a:p>
            <a:endParaRPr lang="en-CA"/>
          </a:p>
        </p:txBody>
      </p:sp>
    </p:spTree>
    <p:extLst>
      <p:ext uri="{BB962C8B-B14F-4D97-AF65-F5344CB8AC3E}">
        <p14:creationId xmlns:p14="http://schemas.microsoft.com/office/powerpoint/2010/main" val="68899204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IRSTJMWANG@W803706HH9MT3PP7" val="4582"/>
</p:tagLst>
</file>

<file path=ppt/tags/tag2.xml><?xml version="1.0" encoding="utf-8"?>
<p:tagLst xmlns:a="http://schemas.openxmlformats.org/drawingml/2006/main" xmlns:r="http://schemas.openxmlformats.org/officeDocument/2006/relationships" xmlns:p="http://schemas.openxmlformats.org/presentationml/2006/main">
  <p:tag name="TIMING" val="|23.6"/>
</p:tagLst>
</file>

<file path=ppt/tags/tag3.xml><?xml version="1.0" encoding="utf-8"?>
<p:tagLst xmlns:a="http://schemas.openxmlformats.org/drawingml/2006/main" xmlns:r="http://schemas.openxmlformats.org/officeDocument/2006/relationships" xmlns:p="http://schemas.openxmlformats.org/presentationml/2006/main">
  <p:tag name="TIMING" val="|3.7|10.4|8.5"/>
</p:tagLst>
</file>

<file path=ppt/tags/tag4.xml><?xml version="1.0" encoding="utf-8"?>
<p:tagLst xmlns:a="http://schemas.openxmlformats.org/drawingml/2006/main" xmlns:r="http://schemas.openxmlformats.org/officeDocument/2006/relationships" xmlns:p="http://schemas.openxmlformats.org/presentationml/2006/main">
  <p:tag name="TIMING" val="|2.2|0.4"/>
</p:tagLst>
</file>

<file path=ppt/tags/tag5.xml><?xml version="1.0" encoding="utf-8"?>
<p:tagLst xmlns:a="http://schemas.openxmlformats.org/drawingml/2006/main" xmlns:r="http://schemas.openxmlformats.org/officeDocument/2006/relationships" xmlns:p="http://schemas.openxmlformats.org/presentationml/2006/main">
  <p:tag name="TIMING" val="|27.6"/>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9472</TotalTime>
  <Words>3022</Words>
  <Application>Microsoft Office PowerPoint</Application>
  <PresentationFormat>On-screen Show (16:9)</PresentationFormat>
  <Paragraphs>434</Paragraphs>
  <Slides>61</Slides>
  <Notes>61</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1_Office Theme</vt:lpstr>
      <vt:lpstr>Stackabilization</vt:lpstr>
      <vt:lpstr>Stacking</vt:lpstr>
      <vt:lpstr>Goal: stackabilize shapes</vt:lpstr>
      <vt:lpstr>Challenge-1   geometrically understand stacking</vt:lpstr>
      <vt:lpstr>Challenge-2  space saving vs. shape preserving</vt:lpstr>
      <vt:lpstr>Related work </vt:lpstr>
      <vt:lpstr>Related work </vt:lpstr>
      <vt:lpstr>Our approach</vt:lpstr>
      <vt:lpstr>Stackability</vt:lpstr>
      <vt:lpstr>The measure</vt:lpstr>
      <vt:lpstr>Stacking measure</vt:lpstr>
      <vt:lpstr>Stacking measure</vt:lpstr>
      <vt:lpstr>Stacking measure</vt:lpstr>
      <vt:lpstr>Upper &amp; Lower Envelopes</vt:lpstr>
      <vt:lpstr>Gap function</vt:lpstr>
      <vt:lpstr>Gap function</vt:lpstr>
      <vt:lpstr>Gap function</vt:lpstr>
      <vt:lpstr>Improve stackability</vt:lpstr>
      <vt:lpstr>Slight shape changes</vt:lpstr>
      <vt:lpstr>Slight shape changes</vt:lpstr>
      <vt:lpstr>Slight shape changes</vt:lpstr>
      <vt:lpstr>Interesting shape changes</vt:lpstr>
      <vt:lpstr>Contact regions</vt:lpstr>
      <vt:lpstr>Contact driven deformation</vt:lpstr>
      <vt:lpstr>Contact driven deformation</vt:lpstr>
      <vt:lpstr>Algorithm </vt:lpstr>
      <vt:lpstr>Deformation model</vt:lpstr>
      <vt:lpstr>Deformation model</vt:lpstr>
      <vt:lpstr>Optimization problem</vt:lpstr>
      <vt:lpstr>Optimization problem</vt:lpstr>
      <vt:lpstr>Optimization </vt:lpstr>
      <vt:lpstr>Optimization </vt:lpstr>
      <vt:lpstr>Optimization</vt:lpstr>
      <vt:lpstr>Optimization</vt:lpstr>
      <vt:lpstr>Optimization </vt:lpstr>
      <vt:lpstr>Optimization </vt:lpstr>
      <vt:lpstr>Optimization </vt:lpstr>
      <vt:lpstr>Optimization </vt:lpstr>
      <vt:lpstr>Optimization </vt:lpstr>
      <vt:lpstr>Optimization </vt:lpstr>
      <vt:lpstr>Optimization </vt:lpstr>
      <vt:lpstr>Optimization </vt:lpstr>
      <vt:lpstr>Optimization </vt:lpstr>
      <vt:lpstr>Implementation </vt:lpstr>
      <vt:lpstr>Prerequisites </vt:lpstr>
      <vt:lpstr>Prerequisites</vt:lpstr>
      <vt:lpstr>Results </vt:lpstr>
      <vt:lpstr>Results </vt:lpstr>
      <vt:lpstr>Results </vt:lpstr>
      <vt:lpstr>Results </vt:lpstr>
      <vt:lpstr>Results </vt:lpstr>
      <vt:lpstr>Conclusion, limitations and future work</vt:lpstr>
      <vt:lpstr>Conclusion </vt:lpstr>
      <vt:lpstr>Limitation </vt:lpstr>
      <vt:lpstr>Limitation</vt:lpstr>
      <vt:lpstr>Future work</vt:lpstr>
      <vt:lpstr>Future work</vt:lpstr>
      <vt:lpstr>Future work</vt:lpstr>
      <vt:lpstr>Future work</vt:lpstr>
      <vt:lpstr>Future work</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Optimizating</dc:title>
  <dc:creator>Jack Wang</dc:creator>
  <cp:lastModifiedBy>Howard</cp:lastModifiedBy>
  <cp:revision>469</cp:revision>
  <dcterms:created xsi:type="dcterms:W3CDTF">2012-07-17T22:40:38Z</dcterms:created>
  <dcterms:modified xsi:type="dcterms:W3CDTF">2012-12-01T00:34:38Z</dcterms:modified>
</cp:coreProperties>
</file>